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6"/>
    <p:restoredTop sz="94712"/>
  </p:normalViewPr>
  <p:slideViewPr>
    <p:cSldViewPr snapToGrid="0" snapToObjects="1">
      <p:cViewPr>
        <p:scale>
          <a:sx n="32" d="100"/>
          <a:sy n="32" d="100"/>
        </p:scale>
        <p:origin x="42" y="192"/>
      </p:cViewPr>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9669940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pic>
        <p:nvPicPr>
          <p:cNvPr id="11" name="fondos-dxn-02.jpg" descr="fondos-dxn-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 name="Rectángulo"/>
          <p:cNvSpPr/>
          <p:nvPr/>
        </p:nvSpPr>
        <p:spPr>
          <a:xfrm>
            <a:off x="-100986" y="-257216"/>
            <a:ext cx="24726807" cy="14230184"/>
          </a:xfrm>
          <a:prstGeom prst="rect">
            <a:avLst/>
          </a:prstGeom>
          <a:gradFill>
            <a:gsLst>
              <a:gs pos="0">
                <a:srgbClr val="00F900">
                  <a:alpha val="46120"/>
                </a:srgbClr>
              </a:gs>
              <a:gs pos="100000">
                <a:srgbClr val="235D0B">
                  <a:alpha val="46120"/>
                </a:srgbClr>
              </a:gs>
            </a:gsLst>
            <a:lin ang="13308164"/>
          </a:gradFill>
          <a:ln w="12700">
            <a:miter lim="400000"/>
          </a:ln>
        </p:spPr>
        <p:txBody>
          <a:bodyPr lIns="50800" tIns="50800" rIns="50800" bIns="50800" anchor="ctr"/>
          <a:lstStyle/>
          <a:p>
            <a:pPr>
              <a:defRPr sz="3600"/>
            </a:pPr>
            <a:endParaRPr/>
          </a:p>
        </p:txBody>
      </p:sp>
      <p:sp>
        <p:nvSpPr>
          <p:cNvPr id="13"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López"/>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i="1"/>
            </a:lvl1pPr>
          </a:lstStyle>
          <a:p>
            <a:r>
              <a:t>– Juan López</a:t>
            </a:r>
          </a:p>
        </p:txBody>
      </p:sp>
      <p:sp>
        <p:nvSpPr>
          <p:cNvPr id="94" name="“Escribir una cita aquí”"/>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“Escribir una cita aquí” </a:t>
            </a:r>
          </a:p>
        </p:txBody>
      </p:sp>
      <p:sp>
        <p:nvSpPr>
          <p:cNvPr id="95"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exto del título"/>
          <p:cNvSpPr>
            <a:spLocks noGrp="1"/>
          </p:cNvSpPr>
          <p:nvPr>
            <p:ph type="title"/>
          </p:nvPr>
        </p:nvSpPr>
        <p:spPr>
          <a:xfrm>
            <a:off x="635000" y="9448800"/>
            <a:ext cx="23114000" cy="2006600"/>
          </a:xfrm>
          <a:prstGeom prst="rect">
            <a:avLst/>
          </a:prstGeom>
        </p:spPr>
        <p:txBody>
          <a:bodyPr/>
          <a:lstStyle/>
          <a:p>
            <a:r>
              <a:t>Texto del título</a:t>
            </a:r>
          </a:p>
        </p:txBody>
      </p:sp>
      <p:sp>
        <p:nvSpPr>
          <p:cNvPr id="22" name="Nivel de texto 1…"/>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exto del título"/>
          <p:cNvSpPr>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a:spLocks noGrp="1"/>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a:spLocks noGrp="1"/>
          </p:cNvSpPr>
          <p:nvPr>
            <p:ph type="title"/>
          </p:nvPr>
        </p:nvSpPr>
        <p:spPr>
          <a:prstGeom prst="rect">
            <a:avLst/>
          </a:prstGeom>
        </p:spPr>
        <p:txBody>
          <a:bodyPr/>
          <a:lstStyle/>
          <a:p>
            <a:r>
              <a:t>Texto del título</a:t>
            </a:r>
          </a:p>
        </p:txBody>
      </p:sp>
      <p:sp>
        <p:nvSpPr>
          <p:cNvPr id="49"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a:spLocks noGrp="1"/>
          </p:cNvSpPr>
          <p:nvPr>
            <p:ph type="title"/>
          </p:nvPr>
        </p:nvSpPr>
        <p:spPr>
          <a:prstGeom prst="rect">
            <a:avLst/>
          </a:prstGeom>
        </p:spPr>
        <p:txBody>
          <a:bodyPr/>
          <a:lstStyle/>
          <a:p>
            <a:r>
              <a:t>Texto del título</a:t>
            </a:r>
          </a:p>
        </p:txBody>
      </p:sp>
      <p:sp>
        <p:nvSpPr>
          <p:cNvPr id="57" name="Nivel de texto 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exto del título"/>
          <p:cNvSpPr>
            <a:spLocks noGrp="1"/>
          </p:cNvSpPr>
          <p:nvPr>
            <p:ph type="title"/>
          </p:nvPr>
        </p:nvSpPr>
        <p:spPr>
          <a:prstGeom prst="rect">
            <a:avLst/>
          </a:prstGeom>
        </p:spPr>
        <p:txBody>
          <a:bodyPr/>
          <a:lstStyle/>
          <a:p>
            <a:r>
              <a:t>Texto del título</a:t>
            </a:r>
          </a:p>
        </p:txBody>
      </p:sp>
      <p:sp>
        <p:nvSpPr>
          <p:cNvPr id="67" name="Nivel de texto 1…"/>
          <p:cNvSpPr>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a:spLocks noGrp="1"/>
          </p:cNvSpPr>
          <p:nvPr>
            <p:ph type="body" idx="1"/>
          </p:nvPr>
        </p:nvSpPr>
        <p:spPr>
          <a:xfrm>
            <a:off x="1689100" y="1778000"/>
            <a:ext cx="21005800" cy="101727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n"/>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n"/>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Número de diapositiva"/>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o del título"/>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3" name="Nivel de texto 1…"/>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tif"/><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DXN-02.png" descr="DXN-02.png"/>
          <p:cNvPicPr>
            <a:picLocks noChangeAspect="1"/>
          </p:cNvPicPr>
          <p:nvPr/>
        </p:nvPicPr>
        <p:blipFill>
          <a:blip r:embed="rId2">
            <a:extLst/>
          </a:blip>
          <a:stretch>
            <a:fillRect/>
          </a:stretch>
        </p:blipFill>
        <p:spPr>
          <a:xfrm>
            <a:off x="7737171" y="2554775"/>
            <a:ext cx="8909658" cy="8606450"/>
          </a:xfrm>
          <a:prstGeom prst="rect">
            <a:avLst/>
          </a:prstGeom>
          <a:ln w="12700">
            <a:miter lim="400000"/>
          </a:ln>
        </p:spPr>
      </p:pic>
      <p:sp>
        <p:nvSpPr>
          <p:cNvPr id="122" name="Product Knowledge Training"/>
          <p:cNvSpPr/>
          <p:nvPr/>
        </p:nvSpPr>
        <p:spPr>
          <a:xfrm>
            <a:off x="25770803" y="1452791"/>
            <a:ext cx="15495728"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Product Knowledge Training</a:t>
            </a:r>
          </a:p>
        </p:txBody>
      </p:sp>
      <p:sp>
        <p:nvSpPr>
          <p:cNvPr id="123" name="Rectángulo"/>
          <p:cNvSpPr/>
          <p:nvPr/>
        </p:nvSpPr>
        <p:spPr>
          <a:xfrm>
            <a:off x="6256034" y="-10017727"/>
            <a:ext cx="176520" cy="6428339"/>
          </a:xfrm>
          <a:prstGeom prst="rect">
            <a:avLst/>
          </a:prstGeom>
          <a:solidFill>
            <a:srgbClr val="FFFFFF"/>
          </a:solidFill>
          <a:ln w="12700">
            <a:miter lim="400000"/>
          </a:ln>
        </p:spPr>
        <p:txBody>
          <a:bodyPr lIns="50800" tIns="50800" rIns="50800" bIns="50800" anchor="ctr"/>
          <a:lstStyle/>
          <a:p>
            <a:pPr>
              <a:defRPr sz="36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content.jpg" descr="content.jpg"/>
          <p:cNvPicPr>
            <a:picLocks noChangeAspect="1"/>
          </p:cNvPicPr>
          <p:nvPr/>
        </p:nvPicPr>
        <p:blipFill>
          <a:blip r:embed="rId2">
            <a:alphaModFix amt="39779"/>
            <a:extLst/>
          </a:blip>
          <a:stretch>
            <a:fillRect/>
          </a:stretch>
        </p:blipFill>
        <p:spPr>
          <a:xfrm>
            <a:off x="3539420" y="-3874478"/>
            <a:ext cx="25939670" cy="18129845"/>
          </a:xfrm>
          <a:prstGeom prst="rect">
            <a:avLst/>
          </a:prstGeom>
          <a:ln w="12700">
            <a:miter lim="400000"/>
          </a:ln>
        </p:spPr>
      </p:pic>
      <p:grpSp>
        <p:nvGrpSpPr>
          <p:cNvPr id="249" name="Grupo"/>
          <p:cNvGrpSpPr/>
          <p:nvPr/>
        </p:nvGrpSpPr>
        <p:grpSpPr>
          <a:xfrm>
            <a:off x="-3705281" y="-864326"/>
            <a:ext cx="14753893" cy="14895514"/>
            <a:chOff x="-56" y="0"/>
            <a:chExt cx="14753891" cy="14895512"/>
          </a:xfrm>
        </p:grpSpPr>
        <p:pic>
          <p:nvPicPr>
            <p:cNvPr id="245" name="Fotolia_71460593_Subscription_Monthly_XXL.jpg" descr="Fotolia_71460593_Subscription_Monthly_XXL.jpg"/>
            <p:cNvPicPr>
              <a:picLocks noChangeAspect="1"/>
            </p:cNvPicPr>
            <p:nvPr/>
          </p:nvPicPr>
          <p:blipFill>
            <a:blip r:embed="rId3">
              <a:extLst/>
            </a:blip>
            <a:srcRect l="15689" t="10" r="18202" b="8"/>
            <a:stretch>
              <a:fillRect/>
            </a:stretch>
          </p:blipFill>
          <p:spPr>
            <a:xfrm>
              <a:off x="-57" y="0"/>
              <a:ext cx="14753892" cy="14895513"/>
            </a:xfrm>
            <a:custGeom>
              <a:avLst/>
              <a:gdLst/>
              <a:ahLst/>
              <a:cxnLst>
                <a:cxn ang="0">
                  <a:pos x="wd2" y="hd2"/>
                </a:cxn>
                <a:cxn ang="5400000">
                  <a:pos x="wd2" y="hd2"/>
                </a:cxn>
                <a:cxn ang="10800000">
                  <a:pos x="wd2" y="hd2"/>
                </a:cxn>
                <a:cxn ang="16200000">
                  <a:pos x="wd2" y="hd2"/>
                </a:cxn>
              </a:cxnLst>
              <a:rect l="0" t="0" r="r" b="b"/>
              <a:pathLst>
                <a:path w="21595" h="21600" extrusionOk="0">
                  <a:moveTo>
                    <a:pt x="8362" y="0"/>
                  </a:moveTo>
                  <a:lnTo>
                    <a:pt x="8390" y="188"/>
                  </a:lnTo>
                  <a:cubicBezTo>
                    <a:pt x="8409" y="317"/>
                    <a:pt x="8377" y="433"/>
                    <a:pt x="8290" y="550"/>
                  </a:cubicBezTo>
                  <a:cubicBezTo>
                    <a:pt x="8220" y="644"/>
                    <a:pt x="8079" y="903"/>
                    <a:pt x="7977" y="1125"/>
                  </a:cubicBezTo>
                  <a:cubicBezTo>
                    <a:pt x="7749" y="1624"/>
                    <a:pt x="7571" y="1755"/>
                    <a:pt x="7199" y="1700"/>
                  </a:cubicBezTo>
                  <a:cubicBezTo>
                    <a:pt x="7002" y="1671"/>
                    <a:pt x="6858" y="1692"/>
                    <a:pt x="6653" y="1781"/>
                  </a:cubicBezTo>
                  <a:cubicBezTo>
                    <a:pt x="6501" y="1847"/>
                    <a:pt x="6039" y="1974"/>
                    <a:pt x="5628" y="2064"/>
                  </a:cubicBezTo>
                  <a:cubicBezTo>
                    <a:pt x="5217" y="2155"/>
                    <a:pt x="4543" y="2327"/>
                    <a:pt x="4132" y="2446"/>
                  </a:cubicBezTo>
                  <a:cubicBezTo>
                    <a:pt x="3720" y="2566"/>
                    <a:pt x="3193" y="2679"/>
                    <a:pt x="2959" y="2697"/>
                  </a:cubicBezTo>
                  <a:cubicBezTo>
                    <a:pt x="2602" y="2725"/>
                    <a:pt x="2518" y="2754"/>
                    <a:pt x="2438" y="2876"/>
                  </a:cubicBezTo>
                  <a:cubicBezTo>
                    <a:pt x="2349" y="3009"/>
                    <a:pt x="2234" y="3661"/>
                    <a:pt x="2203" y="4201"/>
                  </a:cubicBezTo>
                  <a:cubicBezTo>
                    <a:pt x="2196" y="4323"/>
                    <a:pt x="2129" y="4508"/>
                    <a:pt x="2054" y="4612"/>
                  </a:cubicBezTo>
                  <a:cubicBezTo>
                    <a:pt x="1967" y="4734"/>
                    <a:pt x="1919" y="4893"/>
                    <a:pt x="1919" y="5059"/>
                  </a:cubicBezTo>
                  <a:cubicBezTo>
                    <a:pt x="1919" y="5439"/>
                    <a:pt x="1459" y="6240"/>
                    <a:pt x="1026" y="6614"/>
                  </a:cubicBezTo>
                  <a:cubicBezTo>
                    <a:pt x="792" y="6816"/>
                    <a:pt x="614" y="7049"/>
                    <a:pt x="438" y="7386"/>
                  </a:cubicBezTo>
                  <a:cubicBezTo>
                    <a:pt x="113" y="8006"/>
                    <a:pt x="-4" y="8385"/>
                    <a:pt x="0" y="8875"/>
                  </a:cubicBezTo>
                  <a:cubicBezTo>
                    <a:pt x="0" y="8945"/>
                    <a:pt x="3" y="9017"/>
                    <a:pt x="8" y="9092"/>
                  </a:cubicBezTo>
                  <a:cubicBezTo>
                    <a:pt x="76" y="10086"/>
                    <a:pt x="165" y="10411"/>
                    <a:pt x="492" y="10862"/>
                  </a:cubicBezTo>
                  <a:cubicBezTo>
                    <a:pt x="666" y="11102"/>
                    <a:pt x="819" y="11982"/>
                    <a:pt x="780" y="12525"/>
                  </a:cubicBezTo>
                  <a:cubicBezTo>
                    <a:pt x="743" y="13041"/>
                    <a:pt x="809" y="13372"/>
                    <a:pt x="889" y="13071"/>
                  </a:cubicBezTo>
                  <a:cubicBezTo>
                    <a:pt x="913" y="12979"/>
                    <a:pt x="971" y="12873"/>
                    <a:pt x="1017" y="12835"/>
                  </a:cubicBezTo>
                  <a:cubicBezTo>
                    <a:pt x="1129" y="12743"/>
                    <a:pt x="1205" y="12897"/>
                    <a:pt x="1252" y="13311"/>
                  </a:cubicBezTo>
                  <a:cubicBezTo>
                    <a:pt x="1322" y="13927"/>
                    <a:pt x="1693" y="14362"/>
                    <a:pt x="2320" y="14564"/>
                  </a:cubicBezTo>
                  <a:cubicBezTo>
                    <a:pt x="2556" y="14641"/>
                    <a:pt x="3299" y="14625"/>
                    <a:pt x="3945" y="14530"/>
                  </a:cubicBezTo>
                  <a:cubicBezTo>
                    <a:pt x="4113" y="14506"/>
                    <a:pt x="4233" y="14522"/>
                    <a:pt x="4312" y="14581"/>
                  </a:cubicBezTo>
                  <a:cubicBezTo>
                    <a:pt x="4428" y="14667"/>
                    <a:pt x="4427" y="14687"/>
                    <a:pt x="4268" y="15470"/>
                  </a:cubicBezTo>
                  <a:cubicBezTo>
                    <a:pt x="4006" y="16762"/>
                    <a:pt x="3707" y="17647"/>
                    <a:pt x="3188" y="18671"/>
                  </a:cubicBezTo>
                  <a:lnTo>
                    <a:pt x="2717" y="19598"/>
                  </a:lnTo>
                  <a:lnTo>
                    <a:pt x="2855" y="19880"/>
                  </a:lnTo>
                  <a:lnTo>
                    <a:pt x="2994" y="20163"/>
                  </a:lnTo>
                  <a:lnTo>
                    <a:pt x="2830" y="20840"/>
                  </a:lnTo>
                  <a:cubicBezTo>
                    <a:pt x="2740" y="21213"/>
                    <a:pt x="2667" y="21537"/>
                    <a:pt x="2667" y="21560"/>
                  </a:cubicBezTo>
                  <a:cubicBezTo>
                    <a:pt x="2667" y="21579"/>
                    <a:pt x="6745" y="21595"/>
                    <a:pt x="12113" y="21600"/>
                  </a:cubicBezTo>
                  <a:cubicBezTo>
                    <a:pt x="17869" y="21595"/>
                    <a:pt x="18483" y="21575"/>
                    <a:pt x="18465" y="21494"/>
                  </a:cubicBezTo>
                  <a:cubicBezTo>
                    <a:pt x="18451" y="21434"/>
                    <a:pt x="18299" y="20747"/>
                    <a:pt x="18126" y="19966"/>
                  </a:cubicBezTo>
                  <a:cubicBezTo>
                    <a:pt x="17733" y="18189"/>
                    <a:pt x="17593" y="17671"/>
                    <a:pt x="17097" y="16169"/>
                  </a:cubicBezTo>
                  <a:cubicBezTo>
                    <a:pt x="16724" y="15038"/>
                    <a:pt x="16493" y="13935"/>
                    <a:pt x="16594" y="13772"/>
                  </a:cubicBezTo>
                  <a:cubicBezTo>
                    <a:pt x="16614" y="13741"/>
                    <a:pt x="16809" y="13696"/>
                    <a:pt x="17028" y="13673"/>
                  </a:cubicBezTo>
                  <a:cubicBezTo>
                    <a:pt x="17407" y="13633"/>
                    <a:pt x="17453" y="13643"/>
                    <a:pt x="17955" y="13882"/>
                  </a:cubicBezTo>
                  <a:cubicBezTo>
                    <a:pt x="18603" y="14189"/>
                    <a:pt x="18914" y="14209"/>
                    <a:pt x="19392" y="13972"/>
                  </a:cubicBezTo>
                  <a:cubicBezTo>
                    <a:pt x="20075" y="13633"/>
                    <a:pt x="20357" y="13291"/>
                    <a:pt x="20493" y="12637"/>
                  </a:cubicBezTo>
                  <a:cubicBezTo>
                    <a:pt x="20534" y="12442"/>
                    <a:pt x="20595" y="12266"/>
                    <a:pt x="20630" y="12245"/>
                  </a:cubicBezTo>
                  <a:cubicBezTo>
                    <a:pt x="20664" y="12224"/>
                    <a:pt x="20764" y="12272"/>
                    <a:pt x="20852" y="12352"/>
                  </a:cubicBezTo>
                  <a:lnTo>
                    <a:pt x="21010" y="12497"/>
                  </a:lnTo>
                  <a:lnTo>
                    <a:pt x="20971" y="12127"/>
                  </a:lnTo>
                  <a:cubicBezTo>
                    <a:pt x="20867" y="11152"/>
                    <a:pt x="20825" y="10215"/>
                    <a:pt x="20877" y="10037"/>
                  </a:cubicBezTo>
                  <a:cubicBezTo>
                    <a:pt x="20907" y="9931"/>
                    <a:pt x="20932" y="9446"/>
                    <a:pt x="20932" y="8961"/>
                  </a:cubicBezTo>
                  <a:lnTo>
                    <a:pt x="20932" y="8078"/>
                  </a:lnTo>
                  <a:lnTo>
                    <a:pt x="21210" y="7510"/>
                  </a:lnTo>
                  <a:cubicBezTo>
                    <a:pt x="21459" y="7001"/>
                    <a:pt x="21596" y="6524"/>
                    <a:pt x="21595" y="6207"/>
                  </a:cubicBezTo>
                  <a:cubicBezTo>
                    <a:pt x="21594" y="6102"/>
                    <a:pt x="21578" y="6014"/>
                    <a:pt x="21546" y="5949"/>
                  </a:cubicBezTo>
                  <a:cubicBezTo>
                    <a:pt x="21311" y="5475"/>
                    <a:pt x="20996" y="5618"/>
                    <a:pt x="20683" y="6339"/>
                  </a:cubicBezTo>
                  <a:cubicBezTo>
                    <a:pt x="20563" y="6616"/>
                    <a:pt x="20433" y="6875"/>
                    <a:pt x="20393" y="6914"/>
                  </a:cubicBezTo>
                  <a:cubicBezTo>
                    <a:pt x="20340" y="6967"/>
                    <a:pt x="20258" y="6891"/>
                    <a:pt x="20063" y="6607"/>
                  </a:cubicBezTo>
                  <a:cubicBezTo>
                    <a:pt x="19920" y="6399"/>
                    <a:pt x="19747" y="6195"/>
                    <a:pt x="19678" y="6153"/>
                  </a:cubicBezTo>
                  <a:cubicBezTo>
                    <a:pt x="19379" y="5973"/>
                    <a:pt x="18938" y="5191"/>
                    <a:pt x="18938" y="4841"/>
                  </a:cubicBezTo>
                  <a:cubicBezTo>
                    <a:pt x="18938" y="4764"/>
                    <a:pt x="18869" y="4566"/>
                    <a:pt x="18786" y="4401"/>
                  </a:cubicBezTo>
                  <a:cubicBezTo>
                    <a:pt x="18673" y="4179"/>
                    <a:pt x="18618" y="3930"/>
                    <a:pt x="18572" y="3428"/>
                  </a:cubicBezTo>
                  <a:cubicBezTo>
                    <a:pt x="18492" y="2568"/>
                    <a:pt x="18419" y="2454"/>
                    <a:pt x="17905" y="2390"/>
                  </a:cubicBezTo>
                  <a:cubicBezTo>
                    <a:pt x="17705" y="2365"/>
                    <a:pt x="17287" y="2290"/>
                    <a:pt x="16977" y="2224"/>
                  </a:cubicBezTo>
                  <a:cubicBezTo>
                    <a:pt x="16667" y="2157"/>
                    <a:pt x="16081" y="2045"/>
                    <a:pt x="15675" y="1975"/>
                  </a:cubicBezTo>
                  <a:cubicBezTo>
                    <a:pt x="15270" y="1904"/>
                    <a:pt x="14696" y="1776"/>
                    <a:pt x="14400" y="1691"/>
                  </a:cubicBezTo>
                  <a:cubicBezTo>
                    <a:pt x="14018" y="1582"/>
                    <a:pt x="13787" y="1548"/>
                    <a:pt x="13604" y="1575"/>
                  </a:cubicBezTo>
                  <a:cubicBezTo>
                    <a:pt x="13267" y="1625"/>
                    <a:pt x="13081" y="1464"/>
                    <a:pt x="12858" y="928"/>
                  </a:cubicBezTo>
                  <a:cubicBezTo>
                    <a:pt x="12701" y="551"/>
                    <a:pt x="12690" y="387"/>
                    <a:pt x="12800" y="106"/>
                  </a:cubicBezTo>
                  <a:cubicBezTo>
                    <a:pt x="12831" y="26"/>
                    <a:pt x="12451" y="6"/>
                    <a:pt x="8362" y="0"/>
                  </a:cubicBezTo>
                  <a:close/>
                </a:path>
              </a:pathLst>
            </a:custGeom>
            <a:ln w="12700" cap="flat">
              <a:noFill/>
              <a:miter lim="400000"/>
            </a:ln>
            <a:effectLst/>
          </p:spPr>
        </p:pic>
        <p:sp>
          <p:nvSpPr>
            <p:cNvPr id="246" name="Figura"/>
            <p:cNvSpPr/>
            <p:nvPr/>
          </p:nvSpPr>
          <p:spPr>
            <a:xfrm>
              <a:off x="5262746" y="6787226"/>
              <a:ext cx="5127323" cy="1653937"/>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lnTo>
                    <a:pt x="1433" y="356"/>
                  </a:lnTo>
                  <a:cubicBezTo>
                    <a:pt x="1733" y="1762"/>
                    <a:pt x="2194" y="2776"/>
                    <a:pt x="2725" y="3200"/>
                  </a:cubicBezTo>
                  <a:cubicBezTo>
                    <a:pt x="3548" y="3858"/>
                    <a:pt x="4422" y="3053"/>
                    <a:pt x="4991" y="1114"/>
                  </a:cubicBezTo>
                  <a:lnTo>
                    <a:pt x="18790" y="4179"/>
                  </a:lnTo>
                  <a:cubicBezTo>
                    <a:pt x="19024" y="5465"/>
                    <a:pt x="19394" y="6470"/>
                    <a:pt x="19839" y="7028"/>
                  </a:cubicBezTo>
                  <a:cubicBezTo>
                    <a:pt x="20407" y="7742"/>
                    <a:pt x="21049" y="7676"/>
                    <a:pt x="21600" y="6847"/>
                  </a:cubicBezTo>
                  <a:lnTo>
                    <a:pt x="20991" y="21600"/>
                  </a:lnTo>
                  <a:lnTo>
                    <a:pt x="0" y="19638"/>
                  </a:lnTo>
                  <a:lnTo>
                    <a:pt x="308" y="0"/>
                  </a:lnTo>
                  <a:close/>
                </a:path>
              </a:pathLst>
            </a:custGeom>
            <a:solidFill>
              <a:srgbClr val="DCDEE0"/>
            </a:solidFill>
            <a:ln w="12700" cap="flat">
              <a:noFill/>
              <a:miter lim="400000"/>
            </a:ln>
            <a:effectLst/>
          </p:spPr>
          <p:txBody>
            <a:bodyPr wrap="square" lIns="50800" tIns="50800" rIns="50800" bIns="50800" numCol="1" anchor="ctr">
              <a:noAutofit/>
            </a:bodyPr>
            <a:lstStyle/>
            <a:p>
              <a:pPr>
                <a:defRPr sz="3600"/>
              </a:pPr>
              <a:endParaRPr/>
            </a:p>
          </p:txBody>
        </p:sp>
        <p:sp>
          <p:nvSpPr>
            <p:cNvPr id="247" name="How to Create"/>
            <p:cNvSpPr/>
            <p:nvPr/>
          </p:nvSpPr>
          <p:spPr>
            <a:xfrm rot="180000">
              <a:off x="5487231" y="6920351"/>
              <a:ext cx="3447205" cy="735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chemeClr val="accent1"/>
                  </a:solidFill>
                  <a:latin typeface="Helvetica"/>
                  <a:ea typeface="Helvetica"/>
                  <a:cs typeface="Helvetica"/>
                  <a:sym typeface="Helvetica"/>
                </a:defRPr>
              </a:lvl1pPr>
            </a:lstStyle>
            <a:p>
              <a:r>
                <a:t>How to Create</a:t>
              </a:r>
            </a:p>
          </p:txBody>
        </p:sp>
        <p:sp>
          <p:nvSpPr>
            <p:cNvPr id="248" name="Demand?"/>
            <p:cNvSpPr/>
            <p:nvPr/>
          </p:nvSpPr>
          <p:spPr>
            <a:xfrm rot="120000">
              <a:off x="7029612" y="7418237"/>
              <a:ext cx="3282811" cy="9515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b="1">
                  <a:solidFill>
                    <a:schemeClr val="accent1"/>
                  </a:solidFill>
                  <a:latin typeface="Helvetica"/>
                  <a:ea typeface="Helvetica"/>
                  <a:cs typeface="Helvetica"/>
                  <a:sym typeface="Helvetica"/>
                </a:defRPr>
              </a:lvl1pPr>
            </a:lstStyle>
            <a:p>
              <a:r>
                <a:t>Demand?</a:t>
              </a:r>
            </a:p>
          </p:txBody>
        </p:sp>
      </p:grpSp>
      <p:sp>
        <p:nvSpPr>
          <p:cNvPr id="25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54" name="Grupo"/>
          <p:cNvGrpSpPr/>
          <p:nvPr/>
        </p:nvGrpSpPr>
        <p:grpSpPr>
          <a:xfrm>
            <a:off x="-2167369" y="11217225"/>
            <a:ext cx="33912058" cy="2691538"/>
            <a:chOff x="0" y="-1"/>
            <a:chExt cx="33912057" cy="2691536"/>
          </a:xfrm>
        </p:grpSpPr>
        <p:sp>
          <p:nvSpPr>
            <p:cNvPr id="25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5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5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5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56"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257" name="Create Demand"/>
          <p:cNvSpPr/>
          <p:nvPr/>
        </p:nvSpPr>
        <p:spPr>
          <a:xfrm>
            <a:off x="12210825" y="1697792"/>
            <a:ext cx="905827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b="1">
                <a:latin typeface="Helvetica"/>
                <a:ea typeface="Helvetica"/>
                <a:cs typeface="Helvetica"/>
                <a:sym typeface="Helvetica"/>
              </a:defRPr>
            </a:lvl1pPr>
          </a:lstStyle>
          <a:p>
            <a:r>
              <a:t>Create Demand</a:t>
            </a:r>
          </a:p>
        </p:txBody>
      </p:sp>
      <p:sp>
        <p:nvSpPr>
          <p:cNvPr id="258" name="To increase bonus, increase sales…"/>
          <p:cNvSpPr/>
          <p:nvPr/>
        </p:nvSpPr>
        <p:spPr>
          <a:xfrm>
            <a:off x="11253017" y="3902325"/>
            <a:ext cx="11720404"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To increase bonus, increase sales</a:t>
            </a:r>
          </a:p>
          <a:p>
            <a:pPr marL="586153" indent="-586153" algn="l">
              <a:buSzPct val="75000"/>
              <a:buChar char="•"/>
              <a:defRPr sz="4800"/>
            </a:pPr>
            <a:r>
              <a:t>To increase sales, create demand</a:t>
            </a:r>
          </a:p>
          <a:p>
            <a:pPr marL="586153" indent="-586153" algn="l">
              <a:buSzPct val="75000"/>
              <a:buChar char="•"/>
              <a:defRPr sz="4800"/>
            </a:pPr>
            <a:r>
              <a:t>To create demand, product knowledge is needed</a:t>
            </a:r>
          </a:p>
          <a:p>
            <a:pPr marL="586153" indent="-586153" algn="l">
              <a:buSzPct val="75000"/>
              <a:buChar char="•"/>
              <a:defRPr sz="4800"/>
            </a:pPr>
            <a:r>
              <a:t>To provide product knowledge, food theories need to be understood</a:t>
            </a:r>
          </a:p>
        </p:txBody>
      </p:sp>
      <p:sp>
        <p:nvSpPr>
          <p:cNvPr id="259" name="Using food theories to create demand for products, thus increase sales and bonus"/>
          <p:cNvSpPr/>
          <p:nvPr/>
        </p:nvSpPr>
        <p:spPr>
          <a:xfrm>
            <a:off x="7344165" y="9248387"/>
            <a:ext cx="16078866" cy="205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400" b="1">
                <a:latin typeface="Helvetica"/>
                <a:ea typeface="Helvetica"/>
                <a:cs typeface="Helvetica"/>
                <a:sym typeface="Helvetica"/>
              </a:defRPr>
            </a:lvl1pPr>
          </a:lstStyle>
          <a:p>
            <a:r>
              <a:t>Using food theories to create demand for products, thus increase sales and bonus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Fotolia_67389802_Subscription_Monthly_XXL.jpg" descr="Fotolia_67389802_Subscription_Monthly_XXL.jpg"/>
          <p:cNvPicPr>
            <a:picLocks noChangeAspect="1"/>
          </p:cNvPicPr>
          <p:nvPr/>
        </p:nvPicPr>
        <p:blipFill>
          <a:blip r:embed="rId2">
            <a:alphaModFix amt="20633"/>
            <a:extLst/>
          </a:blip>
          <a:stretch>
            <a:fillRect/>
          </a:stretch>
        </p:blipFill>
        <p:spPr>
          <a:xfrm>
            <a:off x="-138499" y="-242027"/>
            <a:ext cx="25940547" cy="17291969"/>
          </a:xfrm>
          <a:prstGeom prst="rect">
            <a:avLst/>
          </a:prstGeom>
          <a:ln w="12700">
            <a:miter lim="400000"/>
          </a:ln>
        </p:spPr>
      </p:pic>
      <p:pic>
        <p:nvPicPr>
          <p:cNvPr id="262" name="Fotolia_76608442_Subscription_Monthly_XXL.jpg" descr="Fotolia_76608442_Subscription_Monthly_XXL.jpg"/>
          <p:cNvPicPr>
            <a:picLocks noChangeAspect="1"/>
          </p:cNvPicPr>
          <p:nvPr/>
        </p:nvPicPr>
        <p:blipFill>
          <a:blip r:embed="rId3">
            <a:extLst/>
          </a:blip>
          <a:srcRect l="29590" t="3966" r="33805" b="2572"/>
          <a:stretch>
            <a:fillRect/>
          </a:stretch>
        </p:blipFill>
        <p:spPr>
          <a:xfrm flipH="1">
            <a:off x="3170569" y="427046"/>
            <a:ext cx="6159435" cy="22985462"/>
          </a:xfrm>
          <a:custGeom>
            <a:avLst/>
            <a:gdLst/>
            <a:ahLst/>
            <a:cxnLst>
              <a:cxn ang="0">
                <a:pos x="wd2" y="hd2"/>
              </a:cxn>
              <a:cxn ang="5400000">
                <a:pos x="wd2" y="hd2"/>
              </a:cxn>
              <a:cxn ang="10800000">
                <a:pos x="wd2" y="hd2"/>
              </a:cxn>
              <a:cxn ang="16200000">
                <a:pos x="wd2" y="hd2"/>
              </a:cxn>
            </a:cxnLst>
            <a:rect l="0" t="0" r="r" b="b"/>
            <a:pathLst>
              <a:path w="21306" h="21599" extrusionOk="0">
                <a:moveTo>
                  <a:pt x="10215" y="0"/>
                </a:moveTo>
                <a:cubicBezTo>
                  <a:pt x="9887" y="-1"/>
                  <a:pt x="9532" y="30"/>
                  <a:pt x="9029" y="93"/>
                </a:cubicBezTo>
                <a:cubicBezTo>
                  <a:pt x="7792" y="247"/>
                  <a:pt x="7187" y="447"/>
                  <a:pt x="7040" y="749"/>
                </a:cubicBezTo>
                <a:cubicBezTo>
                  <a:pt x="6969" y="893"/>
                  <a:pt x="6834" y="1024"/>
                  <a:pt x="6740" y="1040"/>
                </a:cubicBezTo>
                <a:cubicBezTo>
                  <a:pt x="6415" y="1094"/>
                  <a:pt x="6555" y="1506"/>
                  <a:pt x="6938" y="1620"/>
                </a:cubicBezTo>
                <a:cubicBezTo>
                  <a:pt x="7181" y="1693"/>
                  <a:pt x="7347" y="1849"/>
                  <a:pt x="7424" y="2079"/>
                </a:cubicBezTo>
                <a:lnTo>
                  <a:pt x="7541" y="2426"/>
                </a:lnTo>
                <a:lnTo>
                  <a:pt x="6712" y="2618"/>
                </a:lnTo>
                <a:cubicBezTo>
                  <a:pt x="6210" y="2735"/>
                  <a:pt x="5184" y="2880"/>
                  <a:pt x="4113" y="2986"/>
                </a:cubicBezTo>
                <a:cubicBezTo>
                  <a:pt x="2159" y="3181"/>
                  <a:pt x="1541" y="3320"/>
                  <a:pt x="1341" y="3610"/>
                </a:cubicBezTo>
                <a:cubicBezTo>
                  <a:pt x="1026" y="4067"/>
                  <a:pt x="2114" y="5788"/>
                  <a:pt x="3218" y="6578"/>
                </a:cubicBezTo>
                <a:cubicBezTo>
                  <a:pt x="3642" y="6882"/>
                  <a:pt x="3763" y="7422"/>
                  <a:pt x="3426" y="7513"/>
                </a:cubicBezTo>
                <a:cubicBezTo>
                  <a:pt x="3220" y="7569"/>
                  <a:pt x="2418" y="8315"/>
                  <a:pt x="1562" y="9247"/>
                </a:cubicBezTo>
                <a:cubicBezTo>
                  <a:pt x="1278" y="9556"/>
                  <a:pt x="1003" y="9848"/>
                  <a:pt x="951" y="9896"/>
                </a:cubicBezTo>
                <a:cubicBezTo>
                  <a:pt x="883" y="9958"/>
                  <a:pt x="1081" y="10007"/>
                  <a:pt x="1649" y="10069"/>
                </a:cubicBezTo>
                <a:cubicBezTo>
                  <a:pt x="2171" y="10126"/>
                  <a:pt x="2441" y="10189"/>
                  <a:pt x="2441" y="10254"/>
                </a:cubicBezTo>
                <a:cubicBezTo>
                  <a:pt x="2441" y="10308"/>
                  <a:pt x="2580" y="11024"/>
                  <a:pt x="2750" y="11845"/>
                </a:cubicBezTo>
                <a:cubicBezTo>
                  <a:pt x="3072" y="13406"/>
                  <a:pt x="3045" y="13590"/>
                  <a:pt x="2317" y="14858"/>
                </a:cubicBezTo>
                <a:cubicBezTo>
                  <a:pt x="2159" y="15135"/>
                  <a:pt x="1907" y="16087"/>
                  <a:pt x="1757" y="16974"/>
                </a:cubicBezTo>
                <a:cubicBezTo>
                  <a:pt x="1529" y="18328"/>
                  <a:pt x="1528" y="18671"/>
                  <a:pt x="1749" y="19101"/>
                </a:cubicBezTo>
                <a:cubicBezTo>
                  <a:pt x="1894" y="19383"/>
                  <a:pt x="2119" y="19668"/>
                  <a:pt x="2247" y="19733"/>
                </a:cubicBezTo>
                <a:cubicBezTo>
                  <a:pt x="2535" y="19879"/>
                  <a:pt x="2399" y="20083"/>
                  <a:pt x="1842" y="20339"/>
                </a:cubicBezTo>
                <a:cubicBezTo>
                  <a:pt x="1494" y="20500"/>
                  <a:pt x="1306" y="20534"/>
                  <a:pt x="782" y="20534"/>
                </a:cubicBezTo>
                <a:cubicBezTo>
                  <a:pt x="-31" y="20534"/>
                  <a:pt x="-170" y="20575"/>
                  <a:pt x="181" y="20711"/>
                </a:cubicBezTo>
                <a:cubicBezTo>
                  <a:pt x="385" y="20791"/>
                  <a:pt x="405" y="20840"/>
                  <a:pt x="253" y="20890"/>
                </a:cubicBezTo>
                <a:cubicBezTo>
                  <a:pt x="-192" y="21036"/>
                  <a:pt x="1162" y="21449"/>
                  <a:pt x="2424" y="21553"/>
                </a:cubicBezTo>
                <a:cubicBezTo>
                  <a:pt x="2800" y="21584"/>
                  <a:pt x="3435" y="21599"/>
                  <a:pt x="4032" y="21598"/>
                </a:cubicBezTo>
                <a:cubicBezTo>
                  <a:pt x="4628" y="21597"/>
                  <a:pt x="5185" y="21581"/>
                  <a:pt x="5403" y="21549"/>
                </a:cubicBezTo>
                <a:cubicBezTo>
                  <a:pt x="5618" y="21518"/>
                  <a:pt x="5784" y="21437"/>
                  <a:pt x="5784" y="21364"/>
                </a:cubicBezTo>
                <a:cubicBezTo>
                  <a:pt x="5784" y="21293"/>
                  <a:pt x="5939" y="21210"/>
                  <a:pt x="6128" y="21179"/>
                </a:cubicBezTo>
                <a:cubicBezTo>
                  <a:pt x="6456" y="21126"/>
                  <a:pt x="6456" y="21120"/>
                  <a:pt x="6128" y="21067"/>
                </a:cubicBezTo>
                <a:cubicBezTo>
                  <a:pt x="5895" y="21029"/>
                  <a:pt x="5784" y="20944"/>
                  <a:pt x="5784" y="20802"/>
                </a:cubicBezTo>
                <a:cubicBezTo>
                  <a:pt x="5784" y="20580"/>
                  <a:pt x="6096" y="20469"/>
                  <a:pt x="6305" y="20617"/>
                </a:cubicBezTo>
                <a:cubicBezTo>
                  <a:pt x="6438" y="20711"/>
                  <a:pt x="7211" y="20706"/>
                  <a:pt x="11010" y="20590"/>
                </a:cubicBezTo>
                <a:cubicBezTo>
                  <a:pt x="11775" y="20567"/>
                  <a:pt x="12853" y="20560"/>
                  <a:pt x="13407" y="20574"/>
                </a:cubicBezTo>
                <a:cubicBezTo>
                  <a:pt x="15472" y="20628"/>
                  <a:pt x="16299" y="20499"/>
                  <a:pt x="15798" y="20200"/>
                </a:cubicBezTo>
                <a:cubicBezTo>
                  <a:pt x="15599" y="20081"/>
                  <a:pt x="15428" y="20063"/>
                  <a:pt x="14211" y="20040"/>
                </a:cubicBezTo>
                <a:cubicBezTo>
                  <a:pt x="13077" y="20018"/>
                  <a:pt x="12685" y="19983"/>
                  <a:pt x="11876" y="19833"/>
                </a:cubicBezTo>
                <a:cubicBezTo>
                  <a:pt x="10866" y="19645"/>
                  <a:pt x="9804" y="19275"/>
                  <a:pt x="10123" y="19221"/>
                </a:cubicBezTo>
                <a:cubicBezTo>
                  <a:pt x="10488" y="19160"/>
                  <a:pt x="10292" y="19019"/>
                  <a:pt x="9593" y="18839"/>
                </a:cubicBezTo>
                <a:lnTo>
                  <a:pt x="8879" y="18656"/>
                </a:lnTo>
                <a:lnTo>
                  <a:pt x="9402" y="18395"/>
                </a:lnTo>
                <a:cubicBezTo>
                  <a:pt x="9766" y="18213"/>
                  <a:pt x="10070" y="17909"/>
                  <a:pt x="10402" y="17395"/>
                </a:cubicBezTo>
                <a:cubicBezTo>
                  <a:pt x="10664" y="16989"/>
                  <a:pt x="11330" y="16054"/>
                  <a:pt x="11880" y="15318"/>
                </a:cubicBezTo>
                <a:cubicBezTo>
                  <a:pt x="12431" y="14583"/>
                  <a:pt x="13099" y="13560"/>
                  <a:pt x="13366" y="13045"/>
                </a:cubicBezTo>
                <a:cubicBezTo>
                  <a:pt x="13633" y="12530"/>
                  <a:pt x="14086" y="11703"/>
                  <a:pt x="14372" y="11207"/>
                </a:cubicBezTo>
                <a:cubicBezTo>
                  <a:pt x="14882" y="10322"/>
                  <a:pt x="14901" y="10305"/>
                  <a:pt x="15434" y="10254"/>
                </a:cubicBezTo>
                <a:cubicBezTo>
                  <a:pt x="15962" y="10204"/>
                  <a:pt x="16298" y="10080"/>
                  <a:pt x="16119" y="10001"/>
                </a:cubicBezTo>
                <a:cubicBezTo>
                  <a:pt x="16071" y="9980"/>
                  <a:pt x="16004" y="9398"/>
                  <a:pt x="15971" y="8709"/>
                </a:cubicBezTo>
                <a:lnTo>
                  <a:pt x="15911" y="7455"/>
                </a:lnTo>
                <a:lnTo>
                  <a:pt x="16599" y="7481"/>
                </a:lnTo>
                <a:cubicBezTo>
                  <a:pt x="17677" y="7523"/>
                  <a:pt x="19177" y="7503"/>
                  <a:pt x="20070" y="7435"/>
                </a:cubicBezTo>
                <a:cubicBezTo>
                  <a:pt x="20718" y="7386"/>
                  <a:pt x="20932" y="7338"/>
                  <a:pt x="21103" y="7205"/>
                </a:cubicBezTo>
                <a:cubicBezTo>
                  <a:pt x="21408" y="6967"/>
                  <a:pt x="21361" y="6512"/>
                  <a:pt x="21018" y="6388"/>
                </a:cubicBezTo>
                <a:cubicBezTo>
                  <a:pt x="20859" y="6331"/>
                  <a:pt x="20728" y="6230"/>
                  <a:pt x="20728" y="6162"/>
                </a:cubicBezTo>
                <a:cubicBezTo>
                  <a:pt x="20728" y="6095"/>
                  <a:pt x="20477" y="5889"/>
                  <a:pt x="20171" y="5704"/>
                </a:cubicBezTo>
                <a:cubicBezTo>
                  <a:pt x="19623" y="5375"/>
                  <a:pt x="19312" y="5160"/>
                  <a:pt x="18283" y="4401"/>
                </a:cubicBezTo>
                <a:cubicBezTo>
                  <a:pt x="17369" y="3727"/>
                  <a:pt x="17010" y="3621"/>
                  <a:pt x="14603" y="3317"/>
                </a:cubicBezTo>
                <a:cubicBezTo>
                  <a:pt x="13371" y="3162"/>
                  <a:pt x="12426" y="3071"/>
                  <a:pt x="12357" y="3101"/>
                </a:cubicBezTo>
                <a:cubicBezTo>
                  <a:pt x="12280" y="3135"/>
                  <a:pt x="12149" y="3134"/>
                  <a:pt x="11987" y="3097"/>
                </a:cubicBezTo>
                <a:cubicBezTo>
                  <a:pt x="11660" y="3023"/>
                  <a:pt x="11791" y="2328"/>
                  <a:pt x="12174" y="2106"/>
                </a:cubicBezTo>
                <a:cubicBezTo>
                  <a:pt x="13006" y="1622"/>
                  <a:pt x="13075" y="1528"/>
                  <a:pt x="12947" y="1065"/>
                </a:cubicBezTo>
                <a:cubicBezTo>
                  <a:pt x="12804" y="548"/>
                  <a:pt x="12327" y="279"/>
                  <a:pt x="11232" y="97"/>
                </a:cubicBezTo>
                <a:cubicBezTo>
                  <a:pt x="10843" y="33"/>
                  <a:pt x="10543" y="0"/>
                  <a:pt x="10215" y="0"/>
                </a:cubicBezTo>
                <a:close/>
              </a:path>
            </a:pathLst>
          </a:custGeom>
          <a:ln w="12700">
            <a:solidFill>
              <a:srgbClr val="F3F7F5"/>
            </a:solidFill>
            <a:miter lim="400000"/>
          </a:ln>
        </p:spPr>
      </p:pic>
      <p:sp>
        <p:nvSpPr>
          <p:cNvPr id="263"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67" name="Grupo"/>
          <p:cNvGrpSpPr/>
          <p:nvPr/>
        </p:nvGrpSpPr>
        <p:grpSpPr>
          <a:xfrm>
            <a:off x="-2167369" y="11217225"/>
            <a:ext cx="33912058" cy="2691538"/>
            <a:chOff x="0" y="-1"/>
            <a:chExt cx="33912057" cy="2691536"/>
          </a:xfrm>
        </p:grpSpPr>
        <p:sp>
          <p:nvSpPr>
            <p:cNvPr id="264"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65"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66"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6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69"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270" name="Food Theory"/>
          <p:cNvSpPr/>
          <p:nvPr/>
        </p:nvSpPr>
        <p:spPr>
          <a:xfrm>
            <a:off x="10284884" y="901803"/>
            <a:ext cx="698083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Food Theory</a:t>
            </a:r>
          </a:p>
        </p:txBody>
      </p:sp>
      <p:sp>
        <p:nvSpPr>
          <p:cNvPr id="271" name="The Acidic vs Alkaline Theory…"/>
          <p:cNvSpPr/>
          <p:nvPr/>
        </p:nvSpPr>
        <p:spPr>
          <a:xfrm>
            <a:off x="9390143" y="3817251"/>
            <a:ext cx="12204505"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The Acidic vs Alkaline Theory </a:t>
            </a:r>
          </a:p>
          <a:p>
            <a:pPr marL="586153" indent="-586153" algn="l">
              <a:buSzPct val="75000"/>
              <a:buChar char="•"/>
              <a:defRPr sz="4800"/>
            </a:pPr>
            <a:r>
              <a:t>The Enzyme Theory </a:t>
            </a:r>
          </a:p>
          <a:p>
            <a:pPr marL="586153" indent="-586153" algn="l">
              <a:buSzPct val="75000"/>
              <a:buChar char="•"/>
              <a:defRPr sz="4800"/>
            </a:pPr>
            <a:r>
              <a:t>The Green Theory The </a:t>
            </a:r>
          </a:p>
          <a:p>
            <a:pPr marL="586153" indent="-586153" algn="l">
              <a:buSzPct val="75000"/>
              <a:buChar char="•"/>
              <a:defRPr sz="4800"/>
            </a:pPr>
            <a:r>
              <a:t>What Is Good For Your Stomach Is Good For Your Face Theory </a:t>
            </a:r>
          </a:p>
          <a:p>
            <a:pPr marL="586153" indent="-586153" algn="l">
              <a:buSzPct val="75000"/>
              <a:buChar char="•"/>
              <a:defRPr sz="4800"/>
            </a:pPr>
            <a:r>
              <a:t>The Formula For 4+1+1+10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77" name="Grupo"/>
          <p:cNvGrpSpPr/>
          <p:nvPr/>
        </p:nvGrpSpPr>
        <p:grpSpPr>
          <a:xfrm>
            <a:off x="-2167369" y="11217225"/>
            <a:ext cx="33912058" cy="2691538"/>
            <a:chOff x="0" y="-1"/>
            <a:chExt cx="33912057" cy="2691536"/>
          </a:xfrm>
        </p:grpSpPr>
        <p:sp>
          <p:nvSpPr>
            <p:cNvPr id="274"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75"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76"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7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79" name="DXN-02.png" descr="DXN-02.png"/>
          <p:cNvPicPr>
            <a:picLocks noChangeAspect="1"/>
          </p:cNvPicPr>
          <p:nvPr/>
        </p:nvPicPr>
        <p:blipFill>
          <a:blip r:embed="rId2">
            <a:extLst/>
          </a:blip>
          <a:stretch>
            <a:fillRect/>
          </a:stretch>
        </p:blipFill>
        <p:spPr>
          <a:xfrm>
            <a:off x="2383894" y="11910176"/>
            <a:ext cx="1564687" cy="1511438"/>
          </a:xfrm>
          <a:prstGeom prst="rect">
            <a:avLst/>
          </a:prstGeom>
          <a:ln w="12700">
            <a:miter lim="400000"/>
          </a:ln>
        </p:spPr>
      </p:pic>
      <p:sp>
        <p:nvSpPr>
          <p:cNvPr id="280" name="Rectángulo"/>
          <p:cNvSpPr/>
          <p:nvPr/>
        </p:nvSpPr>
        <p:spPr>
          <a:xfrm>
            <a:off x="-1168176" y="5307409"/>
            <a:ext cx="8979339" cy="3267058"/>
          </a:xfrm>
          <a:prstGeom prst="rect">
            <a:avLst/>
          </a:prstGeom>
          <a:blipFill>
            <a:blip r:embed="rId3"/>
          </a:blip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   </a:t>
            </a:r>
          </a:p>
        </p:txBody>
      </p:sp>
      <p:sp>
        <p:nvSpPr>
          <p:cNvPr id="281" name="Rectángulo"/>
          <p:cNvSpPr/>
          <p:nvPr/>
        </p:nvSpPr>
        <p:spPr>
          <a:xfrm>
            <a:off x="15665781" y="5221997"/>
            <a:ext cx="11592044" cy="3351923"/>
          </a:xfrm>
          <a:prstGeom prst="rect">
            <a:avLst/>
          </a:prstGeom>
          <a:blipFill>
            <a:blip r:embed="rId4"/>
          </a:blipFill>
          <a:ln w="12700">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3600"/>
            </a:lvl1pPr>
          </a:lstStyle>
          <a:p>
            <a:r>
              <a:t>   </a:t>
            </a:r>
          </a:p>
        </p:txBody>
      </p:sp>
      <p:pic>
        <p:nvPicPr>
          <p:cNvPr id="282" name="Fotolia_57423376_Subscription_Monthly_XXL.jpg" descr="Fotolia_57423376_Subscription_Monthly_XXL.jpg"/>
          <p:cNvPicPr>
            <a:picLocks noChangeAspect="1"/>
          </p:cNvPicPr>
          <p:nvPr/>
        </p:nvPicPr>
        <p:blipFill>
          <a:blip r:embed="rId5">
            <a:extLst/>
          </a:blip>
          <a:srcRect t="38683" b="25552"/>
          <a:stretch>
            <a:fillRect/>
          </a:stretch>
        </p:blipFill>
        <p:spPr>
          <a:xfrm>
            <a:off x="7312223" y="5195680"/>
            <a:ext cx="9759690" cy="3490430"/>
          </a:xfrm>
          <a:prstGeom prst="rect">
            <a:avLst/>
          </a:prstGeom>
          <a:ln w="12700">
            <a:miter lim="400000"/>
          </a:ln>
          <a:effectLst>
            <a:outerShdw blurRad="190500" dist="8455" dir="5400000" rotWithShape="0">
              <a:srgbClr val="000000"/>
            </a:outerShdw>
          </a:effectLst>
        </p:spPr>
      </p:pic>
      <p:sp>
        <p:nvSpPr>
          <p:cNvPr id="283" name="ACIDIC vs ALKALINE"/>
          <p:cNvSpPr/>
          <p:nvPr/>
        </p:nvSpPr>
        <p:spPr>
          <a:xfrm>
            <a:off x="5200035" y="1585149"/>
            <a:ext cx="13983930"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ts val="9000"/>
              </a:lnSpc>
              <a:defRPr sz="6400">
                <a:latin typeface="Helvetica"/>
                <a:ea typeface="Helvetica"/>
                <a:cs typeface="Helvetica"/>
                <a:sym typeface="Helvetica"/>
              </a:defRPr>
            </a:pPr>
            <a:r>
              <a:rPr b="1"/>
              <a:t>ACIDIC</a:t>
            </a:r>
            <a:r>
              <a:t> vs </a:t>
            </a:r>
            <a:r>
              <a:rPr b="1"/>
              <a:t>ALKALINE</a:t>
            </a:r>
          </a:p>
        </p:txBody>
      </p:sp>
      <p:sp>
        <p:nvSpPr>
          <p:cNvPr id="284" name="Human body needs to eat alkaline food and acidic food in the ratio of 4:1"/>
          <p:cNvSpPr/>
          <p:nvPr/>
        </p:nvSpPr>
        <p:spPr>
          <a:xfrm>
            <a:off x="1766797" y="2774336"/>
            <a:ext cx="20850407"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Human body needs to eat alkaline food and acidic food in the ratio of 4:1</a:t>
            </a:r>
          </a:p>
        </p:txBody>
      </p:sp>
      <p:sp>
        <p:nvSpPr>
          <p:cNvPr id="285" name="Modern eating habits is just the reverse"/>
          <p:cNvSpPr/>
          <p:nvPr/>
        </p:nvSpPr>
        <p:spPr>
          <a:xfrm>
            <a:off x="2601987" y="3408497"/>
            <a:ext cx="191800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Modern eating habits is just the reverse</a:t>
            </a:r>
          </a:p>
        </p:txBody>
      </p:sp>
      <p:sp>
        <p:nvSpPr>
          <p:cNvPr id="286" name="Acidic foods:"/>
          <p:cNvSpPr/>
          <p:nvPr/>
        </p:nvSpPr>
        <p:spPr>
          <a:xfrm>
            <a:off x="352539" y="5473089"/>
            <a:ext cx="6696125"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Acidic foods: </a:t>
            </a:r>
          </a:p>
        </p:txBody>
      </p:sp>
      <p:sp>
        <p:nvSpPr>
          <p:cNvPr id="287" name="Meat, Soft drinks, processed foods, sugar, Pork,  Alcohol,  Coffee &amp; Black Tea, etc."/>
          <p:cNvSpPr/>
          <p:nvPr/>
        </p:nvSpPr>
        <p:spPr>
          <a:xfrm>
            <a:off x="-553939" y="6056618"/>
            <a:ext cx="7653367" cy="23850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lnSpc>
                <a:spcPct val="70000"/>
              </a:lnSpc>
              <a:defRPr sz="4800">
                <a:latin typeface="Helvetica"/>
                <a:ea typeface="Helvetica"/>
                <a:cs typeface="Helvetica"/>
                <a:sym typeface="Helvetica"/>
              </a:defRPr>
            </a:lvl1pPr>
          </a:lstStyle>
          <a:p>
            <a:r>
              <a:t>Meat, Soft drinks, processed foods, sugar, Pork,  Alcohol,  Coffee &amp; Black Tea, etc.</a:t>
            </a:r>
          </a:p>
        </p:txBody>
      </p:sp>
      <p:sp>
        <p:nvSpPr>
          <p:cNvPr id="288" name="Alkaline food:"/>
          <p:cNvSpPr/>
          <p:nvPr/>
        </p:nvSpPr>
        <p:spPr>
          <a:xfrm>
            <a:off x="17284572" y="5477075"/>
            <a:ext cx="6696125"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800" b="1">
                <a:latin typeface="Helvetica"/>
                <a:ea typeface="Helvetica"/>
                <a:cs typeface="Helvetica"/>
                <a:sym typeface="Helvetica"/>
              </a:defRPr>
            </a:lvl1pPr>
          </a:lstStyle>
          <a:p>
            <a:r>
              <a:t>Alkaline food:</a:t>
            </a:r>
          </a:p>
        </p:txBody>
      </p:sp>
      <p:sp>
        <p:nvSpPr>
          <p:cNvPr id="289" name="Sorghum, Millet, Wheat, Corn and Vegetables."/>
          <p:cNvSpPr/>
          <p:nvPr/>
        </p:nvSpPr>
        <p:spPr>
          <a:xfrm>
            <a:off x="17235823" y="6303885"/>
            <a:ext cx="6793622" cy="1427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80000"/>
              </a:lnSpc>
              <a:defRPr sz="4800">
                <a:latin typeface="Helvetica"/>
                <a:ea typeface="Helvetica"/>
                <a:cs typeface="Helvetica"/>
                <a:sym typeface="Helvetica"/>
              </a:defRPr>
            </a:lvl1pPr>
          </a:lstStyle>
          <a:p>
            <a:r>
              <a:t>Sorghum, Millet, Wheat, Corn and Vegetables.</a:t>
            </a:r>
          </a:p>
        </p:txBody>
      </p:sp>
      <p:sp>
        <p:nvSpPr>
          <p:cNvPr id="290" name="Consume DXN alkaline food like RG/GL, Spica Tea, Lingzhi Coffee, Spirulina &amp; Morinzhi"/>
          <p:cNvSpPr/>
          <p:nvPr/>
        </p:nvSpPr>
        <p:spPr>
          <a:xfrm>
            <a:off x="4392622" y="9042052"/>
            <a:ext cx="15598756"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a:latin typeface="Helvetica"/>
                <a:ea typeface="Helvetica"/>
                <a:cs typeface="Helvetica"/>
                <a:sym typeface="Helvetica"/>
              </a:defRPr>
            </a:lvl1pPr>
          </a:lstStyle>
          <a:p>
            <a:r>
              <a:t>Consume DXN alkaline food like RG/GL, Spica Tea, Lingzhi Coffee, Spirulina &amp; Morinzhi</a:t>
            </a:r>
          </a:p>
        </p:txBody>
      </p:sp>
      <p:sp>
        <p:nvSpPr>
          <p:cNvPr id="291"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97" name="Grupo"/>
          <p:cNvGrpSpPr/>
          <p:nvPr/>
        </p:nvGrpSpPr>
        <p:grpSpPr>
          <a:xfrm>
            <a:off x="-2167369" y="11217225"/>
            <a:ext cx="33912058" cy="2691538"/>
            <a:chOff x="0" y="-1"/>
            <a:chExt cx="33912057" cy="2691536"/>
          </a:xfrm>
        </p:grpSpPr>
        <p:sp>
          <p:nvSpPr>
            <p:cNvPr id="294"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95"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96"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9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99" name="DXN-02.png" descr="DXN-02.png"/>
          <p:cNvPicPr>
            <a:picLocks noChangeAspect="1"/>
          </p:cNvPicPr>
          <p:nvPr/>
        </p:nvPicPr>
        <p:blipFill>
          <a:blip r:embed="rId2">
            <a:extLst/>
          </a:blip>
          <a:stretch>
            <a:fillRect/>
          </a:stretch>
        </p:blipFill>
        <p:spPr>
          <a:xfrm>
            <a:off x="2383894" y="11910176"/>
            <a:ext cx="1564687" cy="1511438"/>
          </a:xfrm>
          <a:prstGeom prst="rect">
            <a:avLst/>
          </a:prstGeom>
          <a:ln w="12700">
            <a:miter lim="400000"/>
          </a:ln>
        </p:spPr>
      </p:pic>
      <p:sp>
        <p:nvSpPr>
          <p:cNvPr id="300" name="ENZYME THEORY"/>
          <p:cNvSpPr/>
          <p:nvPr/>
        </p:nvSpPr>
        <p:spPr>
          <a:xfrm>
            <a:off x="7357002" y="1212201"/>
            <a:ext cx="9669996"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ts val="9000"/>
              </a:lnSpc>
              <a:defRPr sz="6400" b="1">
                <a:latin typeface="Helvetica"/>
                <a:ea typeface="Helvetica"/>
                <a:cs typeface="Helvetica"/>
                <a:sym typeface="Helvetica"/>
              </a:defRPr>
            </a:lvl1pPr>
          </a:lstStyle>
          <a:p>
            <a:pPr>
              <a:defRPr b="0"/>
            </a:pPr>
            <a:r>
              <a:rPr b="1"/>
              <a:t>ENZYME THEORY</a:t>
            </a:r>
          </a:p>
        </p:txBody>
      </p:sp>
      <p:sp>
        <p:nvSpPr>
          <p:cNvPr id="301" name="Diabetes is not the Problem; the Food is"/>
          <p:cNvSpPr/>
          <p:nvPr/>
        </p:nvSpPr>
        <p:spPr>
          <a:xfrm>
            <a:off x="5271119" y="2391639"/>
            <a:ext cx="136263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Diabetes is not the Problem; the Food is</a:t>
            </a:r>
          </a:p>
        </p:txBody>
      </p:sp>
      <p:sp>
        <p:nvSpPr>
          <p:cNvPr id="302" name="Diabetes Problem"/>
          <p:cNvSpPr/>
          <p:nvPr/>
        </p:nvSpPr>
        <p:spPr>
          <a:xfrm>
            <a:off x="5672725" y="3560452"/>
            <a:ext cx="5382928"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Diabetes Problem</a:t>
            </a:r>
          </a:p>
        </p:txBody>
      </p:sp>
      <p:sp>
        <p:nvSpPr>
          <p:cNvPr id="303" name="is caused by"/>
          <p:cNvSpPr/>
          <p:nvPr/>
        </p:nvSpPr>
        <p:spPr>
          <a:xfrm>
            <a:off x="7334591" y="4099421"/>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04" name="Pancreas Problem"/>
          <p:cNvSpPr/>
          <p:nvPr/>
        </p:nvSpPr>
        <p:spPr>
          <a:xfrm>
            <a:off x="5479850" y="4988680"/>
            <a:ext cx="55758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Pancreas Problem</a:t>
            </a:r>
          </a:p>
        </p:txBody>
      </p:sp>
      <p:sp>
        <p:nvSpPr>
          <p:cNvPr id="305" name="is caused by"/>
          <p:cNvSpPr/>
          <p:nvPr/>
        </p:nvSpPr>
        <p:spPr>
          <a:xfrm>
            <a:off x="7334591" y="5527650"/>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06" name="Digestive Problem"/>
          <p:cNvSpPr/>
          <p:nvPr/>
        </p:nvSpPr>
        <p:spPr>
          <a:xfrm>
            <a:off x="5479850" y="6525212"/>
            <a:ext cx="5575803"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Digestive Problem</a:t>
            </a:r>
          </a:p>
        </p:txBody>
      </p:sp>
      <p:sp>
        <p:nvSpPr>
          <p:cNvPr id="307" name="is caused by"/>
          <p:cNvSpPr/>
          <p:nvPr/>
        </p:nvSpPr>
        <p:spPr>
          <a:xfrm>
            <a:off x="7334591" y="7064181"/>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08" name="Food Problem"/>
          <p:cNvSpPr/>
          <p:nvPr/>
        </p:nvSpPr>
        <p:spPr>
          <a:xfrm>
            <a:off x="6734406" y="7979221"/>
            <a:ext cx="4321247"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b="1">
                <a:latin typeface="Helvetica"/>
                <a:ea typeface="Helvetica"/>
                <a:cs typeface="Helvetica"/>
                <a:sym typeface="Helvetica"/>
              </a:defRPr>
            </a:lvl1pPr>
          </a:lstStyle>
          <a:p>
            <a:r>
              <a:t>Food Problem</a:t>
            </a:r>
          </a:p>
        </p:txBody>
      </p:sp>
      <p:sp>
        <p:nvSpPr>
          <p:cNvPr id="309" name="is caused by"/>
          <p:cNvSpPr/>
          <p:nvPr/>
        </p:nvSpPr>
        <p:spPr>
          <a:xfrm>
            <a:off x="7334591" y="8518190"/>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is caused by</a:t>
            </a:r>
          </a:p>
        </p:txBody>
      </p:sp>
      <p:sp>
        <p:nvSpPr>
          <p:cNvPr id="310" name="Lack Enzyme"/>
          <p:cNvSpPr/>
          <p:nvPr/>
        </p:nvSpPr>
        <p:spPr>
          <a:xfrm>
            <a:off x="4849901" y="9433230"/>
            <a:ext cx="6205752"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7200" b="1">
                <a:latin typeface="Helvetica"/>
                <a:ea typeface="Helvetica"/>
                <a:cs typeface="Helvetica"/>
                <a:sym typeface="Helvetica"/>
              </a:defRPr>
            </a:lvl1pPr>
          </a:lstStyle>
          <a:p>
            <a:r>
              <a:t>Lack Enzyme</a:t>
            </a:r>
          </a:p>
        </p:txBody>
      </p:sp>
      <p:sp>
        <p:nvSpPr>
          <p:cNvPr id="311" name="Consume:…"/>
          <p:cNvSpPr/>
          <p:nvPr/>
        </p:nvSpPr>
        <p:spPr>
          <a:xfrm>
            <a:off x="12073706" y="7934609"/>
            <a:ext cx="9669997" cy="2644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6400" b="1">
                <a:latin typeface="Helvetica"/>
                <a:ea typeface="Helvetica"/>
                <a:cs typeface="Helvetica"/>
                <a:sym typeface="Helvetica"/>
              </a:defRPr>
            </a:pPr>
            <a:r>
              <a:t>Consume:</a:t>
            </a:r>
          </a:p>
          <a:p>
            <a:pPr defTabSz="457200">
              <a:lnSpc>
                <a:spcPct val="80000"/>
              </a:lnSpc>
              <a:defRPr sz="6400" b="1">
                <a:latin typeface="Helvetica"/>
                <a:ea typeface="Helvetica"/>
                <a:cs typeface="Helvetica"/>
                <a:sym typeface="Helvetica"/>
              </a:defRPr>
            </a:pPr>
            <a:r>
              <a:t> </a:t>
            </a:r>
            <a:r>
              <a:rPr b="0"/>
              <a:t>RG/GL, Spirulina, Morinzyme and Cordypine</a:t>
            </a:r>
          </a:p>
        </p:txBody>
      </p:sp>
      <p:grpSp>
        <p:nvGrpSpPr>
          <p:cNvPr id="317" name="Grupo"/>
          <p:cNvGrpSpPr/>
          <p:nvPr/>
        </p:nvGrpSpPr>
        <p:grpSpPr>
          <a:xfrm>
            <a:off x="10675785" y="3071767"/>
            <a:ext cx="11684171" cy="5607476"/>
            <a:chOff x="-3007753" y="-491931"/>
            <a:chExt cx="11684170" cy="5607475"/>
          </a:xfrm>
        </p:grpSpPr>
        <p:pic>
          <p:nvPicPr>
            <p:cNvPr id="312" name="15HF003.jpg.png" descr="15HF003.jpg.png"/>
            <p:cNvPicPr>
              <a:picLocks noChangeAspect="1"/>
            </p:cNvPicPr>
            <p:nvPr/>
          </p:nvPicPr>
          <p:blipFill>
            <a:blip r:embed="rId3">
              <a:extLst/>
            </a:blip>
            <a:stretch>
              <a:fillRect/>
            </a:stretch>
          </p:blipFill>
          <p:spPr>
            <a:xfrm>
              <a:off x="124999" y="-491932"/>
              <a:ext cx="5050307" cy="5050306"/>
            </a:xfrm>
            <a:prstGeom prst="rect">
              <a:avLst/>
            </a:prstGeom>
            <a:ln w="12700" cap="flat">
              <a:noFill/>
              <a:miter lim="400000"/>
            </a:ln>
            <a:effectLst>
              <a:outerShdw blurRad="317500" dist="143692" dir="4874446" rotWithShape="0">
                <a:srgbClr val="000000">
                  <a:alpha val="50000"/>
                </a:srgbClr>
              </a:outerShdw>
            </a:effectLst>
          </p:spPr>
        </p:pic>
        <p:pic>
          <p:nvPicPr>
            <p:cNvPr id="313" name="15HF034.png" descr="15HF034.png"/>
            <p:cNvPicPr>
              <a:picLocks noChangeAspect="1"/>
            </p:cNvPicPr>
            <p:nvPr/>
          </p:nvPicPr>
          <p:blipFill>
            <a:blip r:embed="rId4">
              <a:extLst/>
            </a:blip>
            <a:stretch>
              <a:fillRect/>
            </a:stretch>
          </p:blipFill>
          <p:spPr>
            <a:xfrm>
              <a:off x="2263282" y="49190"/>
              <a:ext cx="4538980" cy="4538980"/>
            </a:xfrm>
            <a:prstGeom prst="rect">
              <a:avLst/>
            </a:prstGeom>
            <a:ln w="12700" cap="flat">
              <a:noFill/>
              <a:miter lim="400000"/>
            </a:ln>
            <a:effectLst>
              <a:outerShdw blurRad="317500" dist="143692" dir="4874446" rotWithShape="0">
                <a:srgbClr val="000000">
                  <a:alpha val="50000"/>
                </a:srgbClr>
              </a:outerShdw>
            </a:effectLst>
          </p:spPr>
        </p:pic>
        <p:pic>
          <p:nvPicPr>
            <p:cNvPr id="314" name="spirulina.png" descr="spirulina.png"/>
            <p:cNvPicPr>
              <a:picLocks noChangeAspect="1"/>
            </p:cNvPicPr>
            <p:nvPr/>
          </p:nvPicPr>
          <p:blipFill>
            <a:blip r:embed="rId5">
              <a:extLst/>
            </a:blip>
            <a:stretch>
              <a:fillRect/>
            </a:stretch>
          </p:blipFill>
          <p:spPr>
            <a:xfrm>
              <a:off x="-1123539" y="816129"/>
              <a:ext cx="3880200" cy="3880199"/>
            </a:xfrm>
            <a:prstGeom prst="rect">
              <a:avLst/>
            </a:prstGeom>
            <a:ln w="12700" cap="flat">
              <a:noFill/>
              <a:miter lim="400000"/>
            </a:ln>
            <a:effectLst>
              <a:outerShdw blurRad="317500" dist="143692" dir="4874446" rotWithShape="0">
                <a:srgbClr val="000000">
                  <a:alpha val="50000"/>
                </a:srgbClr>
              </a:outerShdw>
            </a:effectLst>
          </p:spPr>
        </p:pic>
        <p:pic>
          <p:nvPicPr>
            <p:cNvPr id="315" name="morinzyme1.png" descr="morinzyme1.png"/>
            <p:cNvPicPr>
              <a:picLocks noChangeAspect="1"/>
            </p:cNvPicPr>
            <p:nvPr/>
          </p:nvPicPr>
          <p:blipFill>
            <a:blip r:embed="rId6">
              <a:extLst/>
            </a:blip>
            <a:stretch>
              <a:fillRect/>
            </a:stretch>
          </p:blipFill>
          <p:spPr>
            <a:xfrm>
              <a:off x="-3007754" y="681049"/>
              <a:ext cx="4434497" cy="4434496"/>
            </a:xfrm>
            <a:prstGeom prst="rect">
              <a:avLst/>
            </a:prstGeom>
            <a:ln w="12700" cap="flat">
              <a:noFill/>
              <a:miter lim="400000"/>
            </a:ln>
            <a:effectLst>
              <a:outerShdw blurRad="317500" dist="143692" dir="4874446" rotWithShape="0">
                <a:srgbClr val="000000">
                  <a:alpha val="50000"/>
                </a:srgbClr>
              </a:outerShdw>
            </a:effectLst>
          </p:spPr>
        </p:pic>
        <p:pic>
          <p:nvPicPr>
            <p:cNvPr id="316" name="cordypine1.png" descr="cordypine1.png"/>
            <p:cNvPicPr>
              <a:picLocks noChangeAspect="1"/>
            </p:cNvPicPr>
            <p:nvPr/>
          </p:nvPicPr>
          <p:blipFill>
            <a:blip r:embed="rId7">
              <a:extLst/>
            </a:blip>
            <a:stretch>
              <a:fillRect/>
            </a:stretch>
          </p:blipFill>
          <p:spPr>
            <a:xfrm>
              <a:off x="3957784" y="311340"/>
              <a:ext cx="4718634" cy="4718633"/>
            </a:xfrm>
            <a:prstGeom prst="rect">
              <a:avLst/>
            </a:prstGeom>
            <a:ln w="12700" cap="flat">
              <a:noFill/>
              <a:miter lim="400000"/>
            </a:ln>
            <a:effectLst>
              <a:outerShdw blurRad="317500" dist="143692" dir="4874446" rotWithShape="0">
                <a:srgbClr val="000000">
                  <a:alpha val="50000"/>
                </a:srgbClr>
              </a:outerShdw>
            </a:effectLst>
          </p:spPr>
        </p:pic>
      </p:grpSp>
      <p:sp>
        <p:nvSpPr>
          <p:cNvPr id="318"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324" name="Grupo"/>
          <p:cNvGrpSpPr/>
          <p:nvPr/>
        </p:nvGrpSpPr>
        <p:grpSpPr>
          <a:xfrm>
            <a:off x="-2167369" y="11217225"/>
            <a:ext cx="33912058" cy="2691538"/>
            <a:chOff x="0" y="-1"/>
            <a:chExt cx="33912057" cy="2691536"/>
          </a:xfrm>
        </p:grpSpPr>
        <p:sp>
          <p:nvSpPr>
            <p:cNvPr id="32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32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32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32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326" name="DXN-02.png" descr="DXN-02.png"/>
          <p:cNvPicPr>
            <a:picLocks noChangeAspect="1"/>
          </p:cNvPicPr>
          <p:nvPr/>
        </p:nvPicPr>
        <p:blipFill>
          <a:blip r:embed="rId2">
            <a:extLst/>
          </a:blip>
          <a:stretch>
            <a:fillRect/>
          </a:stretch>
        </p:blipFill>
        <p:spPr>
          <a:xfrm>
            <a:off x="2383894" y="11910176"/>
            <a:ext cx="1564687" cy="1511438"/>
          </a:xfrm>
          <a:prstGeom prst="rect">
            <a:avLst/>
          </a:prstGeom>
          <a:ln w="12700">
            <a:miter lim="400000"/>
          </a:ln>
        </p:spPr>
      </p:pic>
      <p:sp>
        <p:nvSpPr>
          <p:cNvPr id="327" name="GREEN THEORY"/>
          <p:cNvSpPr/>
          <p:nvPr/>
        </p:nvSpPr>
        <p:spPr>
          <a:xfrm>
            <a:off x="7357002" y="1554359"/>
            <a:ext cx="9669996"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ts val="9000"/>
              </a:lnSpc>
              <a:defRPr sz="6400" b="1">
                <a:latin typeface="Helvetica"/>
                <a:ea typeface="Helvetica"/>
                <a:cs typeface="Helvetica"/>
                <a:sym typeface="Helvetica"/>
              </a:defRPr>
            </a:lvl1pPr>
          </a:lstStyle>
          <a:p>
            <a:pPr>
              <a:defRPr b="0"/>
            </a:pPr>
            <a:r>
              <a:rPr b="1"/>
              <a:t>GREEN THEORY</a:t>
            </a:r>
          </a:p>
        </p:txBody>
      </p:sp>
      <p:sp>
        <p:nvSpPr>
          <p:cNvPr id="328" name="The Cycle of Red Blood Production When red Blood Cell Dies"/>
          <p:cNvSpPr/>
          <p:nvPr/>
        </p:nvSpPr>
        <p:spPr>
          <a:xfrm>
            <a:off x="5378849" y="2365497"/>
            <a:ext cx="13626302"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defRPr sz="4800" b="1">
                <a:latin typeface="Helvetica"/>
                <a:ea typeface="Helvetica"/>
                <a:cs typeface="Helvetica"/>
                <a:sym typeface="Helvetica"/>
              </a:defRPr>
            </a:lvl1pPr>
          </a:lstStyle>
          <a:p>
            <a:r>
              <a:t>The Cycle of Red Blood Production When red Blood Cell Dies</a:t>
            </a:r>
          </a:p>
        </p:txBody>
      </p:sp>
      <p:sp>
        <p:nvSpPr>
          <p:cNvPr id="329" name="SPLEEN for decomposition"/>
          <p:cNvSpPr/>
          <p:nvPr/>
        </p:nvSpPr>
        <p:spPr>
          <a:xfrm>
            <a:off x="6198708" y="4732937"/>
            <a:ext cx="8406846" cy="8382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SPLEEN </a:t>
            </a:r>
            <a:r>
              <a:rPr b="0">
                <a:latin typeface="+mn-lt"/>
                <a:ea typeface="+mn-ea"/>
                <a:cs typeface="+mn-cs"/>
                <a:sym typeface="Helvetica Light"/>
              </a:rPr>
              <a:t>for decomposition</a:t>
            </a:r>
          </a:p>
        </p:txBody>
      </p:sp>
      <p:sp>
        <p:nvSpPr>
          <p:cNvPr id="330" name="It is sent to"/>
          <p:cNvSpPr/>
          <p:nvPr/>
        </p:nvSpPr>
        <p:spPr>
          <a:xfrm>
            <a:off x="10907623" y="5221112"/>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31" name="Consume:…"/>
          <p:cNvSpPr/>
          <p:nvPr/>
        </p:nvSpPr>
        <p:spPr>
          <a:xfrm>
            <a:off x="15500303" y="9117156"/>
            <a:ext cx="4792160" cy="18618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6400" b="1">
                <a:latin typeface="Helvetica"/>
                <a:ea typeface="Helvetica"/>
                <a:cs typeface="Helvetica"/>
                <a:sym typeface="Helvetica"/>
              </a:defRPr>
            </a:pPr>
            <a:r>
              <a:t>Consume:</a:t>
            </a:r>
          </a:p>
          <a:p>
            <a:pPr defTabSz="457200">
              <a:lnSpc>
                <a:spcPct val="80000"/>
              </a:lnSpc>
              <a:defRPr sz="6400" b="1">
                <a:latin typeface="Helvetica"/>
                <a:ea typeface="Helvetica"/>
                <a:cs typeface="Helvetica"/>
                <a:sym typeface="Helvetica"/>
              </a:defRPr>
            </a:pPr>
            <a:r>
              <a:t> </a:t>
            </a:r>
            <a:r>
              <a:rPr b="0"/>
              <a:t>Spirulina.</a:t>
            </a:r>
          </a:p>
        </p:txBody>
      </p:sp>
      <p:sp>
        <p:nvSpPr>
          <p:cNvPr id="332" name="LIVER for further decomposition"/>
          <p:cNvSpPr/>
          <p:nvPr/>
        </p:nvSpPr>
        <p:spPr>
          <a:xfrm>
            <a:off x="5563277" y="5881191"/>
            <a:ext cx="9042277" cy="8382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LIVER </a:t>
            </a:r>
            <a:r>
              <a:rPr b="0">
                <a:latin typeface="+mn-lt"/>
                <a:ea typeface="+mn-ea"/>
                <a:cs typeface="+mn-cs"/>
                <a:sym typeface="Helvetica Light"/>
              </a:rPr>
              <a:t>for further decomposition</a:t>
            </a:r>
          </a:p>
        </p:txBody>
      </p:sp>
      <p:sp>
        <p:nvSpPr>
          <p:cNvPr id="333" name="It is sent to"/>
          <p:cNvSpPr/>
          <p:nvPr/>
        </p:nvSpPr>
        <p:spPr>
          <a:xfrm>
            <a:off x="10907623" y="6369365"/>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34" name="It is sent to"/>
          <p:cNvSpPr/>
          <p:nvPr/>
        </p:nvSpPr>
        <p:spPr>
          <a:xfrm>
            <a:off x="11349959" y="3653767"/>
            <a:ext cx="3135204"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35" name="KIDNEY which produces hormones"/>
          <p:cNvSpPr/>
          <p:nvPr/>
        </p:nvSpPr>
        <p:spPr>
          <a:xfrm>
            <a:off x="4259043" y="7027523"/>
            <a:ext cx="10346511" cy="8382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KIDNEY </a:t>
            </a:r>
            <a:r>
              <a:rPr b="0">
                <a:latin typeface="+mn-lt"/>
                <a:ea typeface="+mn-ea"/>
                <a:cs typeface="+mn-cs"/>
                <a:sym typeface="Helvetica Light"/>
              </a:rPr>
              <a:t>which produces hormones</a:t>
            </a:r>
          </a:p>
        </p:txBody>
      </p:sp>
      <p:sp>
        <p:nvSpPr>
          <p:cNvPr id="336" name="It is sent to"/>
          <p:cNvSpPr/>
          <p:nvPr/>
        </p:nvSpPr>
        <p:spPr>
          <a:xfrm>
            <a:off x="10907623" y="7515698"/>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37" name="BONE MARROW to produce hemoglobin"/>
          <p:cNvSpPr/>
          <p:nvPr/>
        </p:nvSpPr>
        <p:spPr>
          <a:xfrm>
            <a:off x="2740011" y="8208957"/>
            <a:ext cx="11865542" cy="8382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r" defTabSz="457200">
              <a:defRPr sz="4800" b="1">
                <a:latin typeface="Helvetica"/>
                <a:ea typeface="Helvetica"/>
                <a:cs typeface="Helvetica"/>
                <a:sym typeface="Helvetica"/>
              </a:defRPr>
            </a:pPr>
            <a:r>
              <a:t>BONE MARROW </a:t>
            </a:r>
            <a:r>
              <a:rPr b="0">
                <a:latin typeface="+mn-lt"/>
                <a:ea typeface="+mn-ea"/>
                <a:cs typeface="+mn-cs"/>
                <a:sym typeface="Helvetica Light"/>
              </a:rPr>
              <a:t>to produce hemoglobin</a:t>
            </a:r>
          </a:p>
        </p:txBody>
      </p:sp>
      <p:sp>
        <p:nvSpPr>
          <p:cNvPr id="338" name="It is sent to"/>
          <p:cNvSpPr/>
          <p:nvPr/>
        </p:nvSpPr>
        <p:spPr>
          <a:xfrm>
            <a:off x="10907623" y="8697131"/>
            <a:ext cx="3671926" cy="838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4800">
                <a:latin typeface="Helvetica"/>
                <a:ea typeface="Helvetica"/>
                <a:cs typeface="Helvetica"/>
                <a:sym typeface="Helvetica"/>
              </a:defRPr>
            </a:lvl1pPr>
          </a:lstStyle>
          <a:p>
            <a:r>
              <a:t>It is sent to</a:t>
            </a:r>
          </a:p>
        </p:txBody>
      </p:sp>
      <p:sp>
        <p:nvSpPr>
          <p:cNvPr id="339" name="RECYCLED RED BLOOD"/>
          <p:cNvSpPr/>
          <p:nvPr/>
        </p:nvSpPr>
        <p:spPr>
          <a:xfrm>
            <a:off x="4877557" y="9636633"/>
            <a:ext cx="9824234" cy="1079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defTabSz="457200">
              <a:defRPr sz="6400" b="1">
                <a:latin typeface="Helvetica"/>
                <a:ea typeface="Helvetica"/>
                <a:cs typeface="Helvetica"/>
                <a:sym typeface="Helvetica"/>
              </a:defRPr>
            </a:lvl1pPr>
          </a:lstStyle>
          <a:p>
            <a:r>
              <a:t>RECYCLED RED BLOOD</a:t>
            </a:r>
          </a:p>
        </p:txBody>
      </p:sp>
      <p:pic>
        <p:nvPicPr>
          <p:cNvPr id="340" name="spirulina.png" descr="spirulina.png"/>
          <p:cNvPicPr>
            <a:picLocks noChangeAspect="1"/>
          </p:cNvPicPr>
          <p:nvPr/>
        </p:nvPicPr>
        <p:blipFill>
          <a:blip r:embed="rId3">
            <a:extLst/>
          </a:blip>
          <a:stretch>
            <a:fillRect/>
          </a:stretch>
        </p:blipFill>
        <p:spPr>
          <a:xfrm>
            <a:off x="14778645" y="3357641"/>
            <a:ext cx="6235477" cy="6235477"/>
          </a:xfrm>
          <a:prstGeom prst="rect">
            <a:avLst/>
          </a:prstGeom>
          <a:ln w="12700">
            <a:miter lim="400000"/>
          </a:ln>
          <a:effectLst>
            <a:outerShdw blurRad="190500" dist="8455" dir="5400000" rotWithShape="0">
              <a:srgbClr val="000000"/>
            </a:outerShdw>
          </a:effectLst>
        </p:spPr>
      </p:pic>
      <p:sp>
        <p:nvSpPr>
          <p:cNvPr id="351"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Fotolia_71727269_Subscription_Monthly_XXL.jpg" descr="Fotolia_71727269_Subscription_Monthly_XXL.jpg"/>
          <p:cNvPicPr>
            <a:picLocks noChangeAspect="1"/>
          </p:cNvPicPr>
          <p:nvPr/>
        </p:nvPicPr>
        <p:blipFill>
          <a:blip r:embed="rId2">
            <a:extLst/>
          </a:blip>
          <a:stretch>
            <a:fillRect/>
          </a:stretch>
        </p:blipFill>
        <p:spPr>
          <a:xfrm flipH="1">
            <a:off x="-393046" y="-168252"/>
            <a:ext cx="25170092" cy="16962130"/>
          </a:xfrm>
          <a:prstGeom prst="rect">
            <a:avLst/>
          </a:prstGeom>
          <a:ln w="12700">
            <a:miter lim="400000"/>
          </a:ln>
        </p:spPr>
      </p:pic>
      <p:sp>
        <p:nvSpPr>
          <p:cNvPr id="354" name="What is good For your stomach Is good for your face"/>
          <p:cNvSpPr/>
          <p:nvPr/>
        </p:nvSpPr>
        <p:spPr>
          <a:xfrm>
            <a:off x="13464303" y="2145802"/>
            <a:ext cx="8781956" cy="294133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lnSpc>
                <a:spcPct val="80000"/>
              </a:lnSpc>
              <a:defRPr sz="7200" b="1">
                <a:solidFill>
                  <a:schemeClr val="accent2"/>
                </a:solidFill>
                <a:latin typeface="Helvetica"/>
                <a:ea typeface="Helvetica"/>
                <a:cs typeface="Helvetica"/>
                <a:sym typeface="Helvetica"/>
              </a:defRPr>
            </a:pPr>
            <a:r>
              <a:rPr b="0">
                <a:latin typeface="+mn-lt"/>
                <a:ea typeface="+mn-ea"/>
                <a:cs typeface="+mn-cs"/>
                <a:sym typeface="Helvetica Light"/>
              </a:rPr>
              <a:t>What is good For your stomach Is</a:t>
            </a:r>
            <a:r>
              <a:t> good for your face</a:t>
            </a:r>
          </a:p>
        </p:txBody>
      </p:sp>
      <p:grpSp>
        <p:nvGrpSpPr>
          <p:cNvPr id="364" name="Grupo"/>
          <p:cNvGrpSpPr/>
          <p:nvPr/>
        </p:nvGrpSpPr>
        <p:grpSpPr>
          <a:xfrm>
            <a:off x="11957380" y="4724959"/>
            <a:ext cx="12582918" cy="7300664"/>
            <a:chOff x="0" y="0"/>
            <a:chExt cx="12582917" cy="7300662"/>
          </a:xfrm>
        </p:grpSpPr>
        <p:pic>
          <p:nvPicPr>
            <p:cNvPr id="355" name="ganozhi-e.png" descr="ganozhi-e.png"/>
            <p:cNvPicPr>
              <a:picLocks noChangeAspect="1"/>
            </p:cNvPicPr>
            <p:nvPr/>
          </p:nvPicPr>
          <p:blipFill>
            <a:blip r:embed="rId3">
              <a:extLst/>
            </a:blip>
            <a:stretch>
              <a:fillRect/>
            </a:stretch>
          </p:blipFill>
          <p:spPr>
            <a:xfrm>
              <a:off x="102721" y="1115442"/>
              <a:ext cx="4648855" cy="4648856"/>
            </a:xfrm>
            <a:prstGeom prst="rect">
              <a:avLst/>
            </a:prstGeom>
            <a:ln w="12700" cap="flat">
              <a:noFill/>
              <a:miter lim="400000"/>
            </a:ln>
            <a:effectLst/>
          </p:spPr>
        </p:pic>
        <p:pic>
          <p:nvPicPr>
            <p:cNvPr id="356" name="15SC037.png" descr="15SC037.png"/>
            <p:cNvPicPr>
              <a:picLocks noChangeAspect="1"/>
            </p:cNvPicPr>
            <p:nvPr/>
          </p:nvPicPr>
          <p:blipFill>
            <a:blip r:embed="rId4">
              <a:extLst/>
            </a:blip>
            <a:stretch>
              <a:fillRect/>
            </a:stretch>
          </p:blipFill>
          <p:spPr>
            <a:xfrm>
              <a:off x="2092725" y="0"/>
              <a:ext cx="6879740" cy="6879740"/>
            </a:xfrm>
            <a:prstGeom prst="rect">
              <a:avLst/>
            </a:prstGeom>
            <a:ln w="12700" cap="flat">
              <a:noFill/>
              <a:miter lim="400000"/>
            </a:ln>
            <a:effectLst/>
          </p:spPr>
        </p:pic>
        <p:grpSp>
          <p:nvGrpSpPr>
            <p:cNvPr id="363" name="Grupo"/>
            <p:cNvGrpSpPr/>
            <p:nvPr/>
          </p:nvGrpSpPr>
          <p:grpSpPr>
            <a:xfrm>
              <a:off x="0" y="284591"/>
              <a:ext cx="12582918" cy="7016072"/>
              <a:chOff x="-6910903" y="-761493"/>
              <a:chExt cx="12582917" cy="7016071"/>
            </a:xfrm>
          </p:grpSpPr>
          <p:pic>
            <p:nvPicPr>
              <p:cNvPr id="357" name="15PC005.png" descr="15PC005.png"/>
              <p:cNvPicPr>
                <a:picLocks noChangeAspect="1"/>
              </p:cNvPicPr>
              <p:nvPr/>
            </p:nvPicPr>
            <p:blipFill>
              <a:blip r:embed="rId5">
                <a:extLst/>
              </a:blip>
              <a:stretch>
                <a:fillRect/>
              </a:stretch>
            </p:blipFill>
            <p:spPr>
              <a:xfrm>
                <a:off x="966596" y="-343063"/>
                <a:ext cx="4705418" cy="4705418"/>
              </a:xfrm>
              <a:prstGeom prst="rect">
                <a:avLst/>
              </a:prstGeom>
              <a:ln w="12700" cap="flat">
                <a:noFill/>
                <a:miter lim="400000"/>
              </a:ln>
              <a:effectLst/>
            </p:spPr>
          </p:pic>
          <p:pic>
            <p:nvPicPr>
              <p:cNvPr id="358" name="15PC004.png" descr="15PC004.png"/>
              <p:cNvPicPr>
                <a:picLocks noChangeAspect="1"/>
              </p:cNvPicPr>
              <p:nvPr/>
            </p:nvPicPr>
            <p:blipFill>
              <a:blip r:embed="rId6">
                <a:extLst/>
              </a:blip>
              <a:stretch>
                <a:fillRect/>
              </a:stretch>
            </p:blipFill>
            <p:spPr>
              <a:xfrm>
                <a:off x="-632739" y="-761494"/>
                <a:ext cx="5542279" cy="5542280"/>
              </a:xfrm>
              <a:prstGeom prst="rect">
                <a:avLst/>
              </a:prstGeom>
              <a:ln w="12700" cap="flat">
                <a:noFill/>
                <a:miter lim="400000"/>
              </a:ln>
              <a:effectLst/>
            </p:spPr>
          </p:pic>
          <p:pic>
            <p:nvPicPr>
              <p:cNvPr id="359" name="15PC007.png" descr="15PC007.png"/>
              <p:cNvPicPr>
                <a:picLocks noChangeAspect="1"/>
              </p:cNvPicPr>
              <p:nvPr/>
            </p:nvPicPr>
            <p:blipFill>
              <a:blip r:embed="rId7">
                <a:extLst/>
              </a:blip>
              <a:stretch>
                <a:fillRect/>
              </a:stretch>
            </p:blipFill>
            <p:spPr>
              <a:xfrm>
                <a:off x="1290759" y="2324859"/>
                <a:ext cx="2637218" cy="2637218"/>
              </a:xfrm>
              <a:prstGeom prst="rect">
                <a:avLst/>
              </a:prstGeom>
              <a:ln w="12700" cap="flat">
                <a:noFill/>
                <a:miter lim="400000"/>
              </a:ln>
              <a:effectLst/>
            </p:spPr>
          </p:pic>
          <p:pic>
            <p:nvPicPr>
              <p:cNvPr id="360" name="15PC014.png" descr="15PC014.png"/>
              <p:cNvPicPr>
                <a:picLocks noChangeAspect="1"/>
              </p:cNvPicPr>
              <p:nvPr/>
            </p:nvPicPr>
            <p:blipFill>
              <a:blip r:embed="rId8">
                <a:extLst/>
              </a:blip>
              <a:stretch>
                <a:fillRect/>
              </a:stretch>
            </p:blipFill>
            <p:spPr>
              <a:xfrm>
                <a:off x="2640905" y="1887927"/>
                <a:ext cx="3013093" cy="3013094"/>
              </a:xfrm>
              <a:prstGeom prst="rect">
                <a:avLst/>
              </a:prstGeom>
              <a:ln w="12700" cap="flat">
                <a:noFill/>
                <a:miter lim="400000"/>
              </a:ln>
              <a:effectLst/>
            </p:spPr>
          </p:pic>
          <p:pic>
            <p:nvPicPr>
              <p:cNvPr id="361" name="15PC027.png" descr="15PC027.png"/>
              <p:cNvPicPr>
                <a:picLocks noChangeAspect="1"/>
              </p:cNvPicPr>
              <p:nvPr/>
            </p:nvPicPr>
            <p:blipFill>
              <a:blip r:embed="rId9">
                <a:extLst/>
              </a:blip>
              <a:stretch>
                <a:fillRect/>
              </a:stretch>
            </p:blipFill>
            <p:spPr>
              <a:xfrm>
                <a:off x="-812691" y="2830542"/>
                <a:ext cx="3424036" cy="3424036"/>
              </a:xfrm>
              <a:prstGeom prst="rect">
                <a:avLst/>
              </a:prstGeom>
              <a:ln w="12700" cap="flat">
                <a:noFill/>
                <a:miter lim="400000"/>
              </a:ln>
              <a:effectLst/>
            </p:spPr>
          </p:pic>
          <p:pic>
            <p:nvPicPr>
              <p:cNvPr id="362" name="15SC012.png" descr="15SC012.png"/>
              <p:cNvPicPr>
                <a:picLocks noChangeAspect="1"/>
              </p:cNvPicPr>
              <p:nvPr/>
            </p:nvPicPr>
            <p:blipFill>
              <a:blip r:embed="rId10">
                <a:extLst/>
              </a:blip>
              <a:stretch>
                <a:fillRect/>
              </a:stretch>
            </p:blipFill>
            <p:spPr>
              <a:xfrm>
                <a:off x="-6910904" y="1525725"/>
                <a:ext cx="3123596" cy="3123596"/>
              </a:xfrm>
              <a:prstGeom prst="rect">
                <a:avLst/>
              </a:prstGeom>
              <a:ln w="12700" cap="flat">
                <a:noFill/>
                <a:miter lim="400000"/>
              </a:ln>
              <a:effectLst/>
            </p:spPr>
          </p:pic>
        </p:grpSp>
      </p:grpSp>
      <p:sp>
        <p:nvSpPr>
          <p:cNvPr id="365"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369" name="Grupo"/>
          <p:cNvGrpSpPr/>
          <p:nvPr/>
        </p:nvGrpSpPr>
        <p:grpSpPr>
          <a:xfrm>
            <a:off x="-2167369" y="11217225"/>
            <a:ext cx="33912058" cy="2691538"/>
            <a:chOff x="0" y="-1"/>
            <a:chExt cx="33912057" cy="2691536"/>
          </a:xfrm>
        </p:grpSpPr>
        <p:sp>
          <p:nvSpPr>
            <p:cNvPr id="366"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367"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368"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370"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371" name="DXN-02.png" descr="DXN-02.png"/>
          <p:cNvPicPr>
            <a:picLocks noChangeAspect="1"/>
          </p:cNvPicPr>
          <p:nvPr/>
        </p:nvPicPr>
        <p:blipFill>
          <a:blip r:embed="rId11">
            <a:extLst/>
          </a:blip>
          <a:stretch>
            <a:fillRect/>
          </a:stretch>
        </p:blipFill>
        <p:spPr>
          <a:xfrm>
            <a:off x="2383894" y="11910176"/>
            <a:ext cx="1564687" cy="1511438"/>
          </a:xfrm>
          <a:prstGeom prst="rect">
            <a:avLst/>
          </a:prstGeom>
          <a:ln w="12700">
            <a:miter lim="400000"/>
          </a:ln>
        </p:spPr>
      </p:pic>
      <p:sp>
        <p:nvSpPr>
          <p:cNvPr id="373"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solidFill>
                  <a:srgbClr val="212121"/>
                </a:solidFill>
              </a:defRPr>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Fotolia_60515306_Subscription_Monthly_XXL.jpg" descr="Fotolia_60515306_Subscription_Monthly_XXL.jpg"/>
          <p:cNvPicPr>
            <a:picLocks noChangeAspect="1"/>
          </p:cNvPicPr>
          <p:nvPr/>
        </p:nvPicPr>
        <p:blipFill>
          <a:blip r:embed="rId2">
            <a:extLst/>
          </a:blip>
          <a:stretch>
            <a:fillRect/>
          </a:stretch>
        </p:blipFill>
        <p:spPr>
          <a:xfrm>
            <a:off x="-1398147" y="-5228588"/>
            <a:ext cx="38490551" cy="25493741"/>
          </a:xfrm>
          <a:prstGeom prst="rect">
            <a:avLst/>
          </a:prstGeom>
          <a:ln w="12700">
            <a:miter lim="400000"/>
          </a:ln>
        </p:spPr>
      </p:pic>
      <p:sp>
        <p:nvSpPr>
          <p:cNvPr id="376" name="Rectángulo"/>
          <p:cNvSpPr/>
          <p:nvPr/>
        </p:nvSpPr>
        <p:spPr>
          <a:xfrm rot="780000">
            <a:off x="-3873652" y="-565884"/>
            <a:ext cx="17722709" cy="16879768"/>
          </a:xfrm>
          <a:prstGeom prst="rect">
            <a:avLst/>
          </a:prstGeom>
          <a:solidFill>
            <a:schemeClr val="accent2">
              <a:lumOff val="-23751"/>
            </a:schemeClr>
          </a:solidFill>
          <a:ln w="12700">
            <a:miter lim="400000"/>
          </a:ln>
        </p:spPr>
        <p:txBody>
          <a:bodyPr lIns="50800" tIns="50800" rIns="50800" bIns="50800" anchor="ctr"/>
          <a:lstStyle/>
          <a:p>
            <a:pPr>
              <a:defRPr sz="3600"/>
            </a:pPr>
            <a:endParaRPr/>
          </a:p>
        </p:txBody>
      </p:sp>
      <p:grpSp>
        <p:nvGrpSpPr>
          <p:cNvPr id="381" name="Grupo"/>
          <p:cNvGrpSpPr/>
          <p:nvPr/>
        </p:nvGrpSpPr>
        <p:grpSpPr>
          <a:xfrm>
            <a:off x="-2167369" y="11217225"/>
            <a:ext cx="33912058" cy="2691538"/>
            <a:chOff x="0" y="-1"/>
            <a:chExt cx="33912057" cy="2691536"/>
          </a:xfrm>
        </p:grpSpPr>
        <p:sp>
          <p:nvSpPr>
            <p:cNvPr id="378"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379"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380"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382"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383"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384" name="The 4+1+1+10 Formula"/>
          <p:cNvSpPr/>
          <p:nvPr/>
        </p:nvSpPr>
        <p:spPr>
          <a:xfrm>
            <a:off x="970211" y="1836011"/>
            <a:ext cx="13054890"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The 4+1+1+10 Formula</a:t>
            </a:r>
          </a:p>
        </p:txBody>
      </p:sp>
      <p:sp>
        <p:nvSpPr>
          <p:cNvPr id="385" name="4 Capsules of GL…"/>
          <p:cNvSpPr/>
          <p:nvPr/>
        </p:nvSpPr>
        <p:spPr>
          <a:xfrm>
            <a:off x="1958480" y="5625982"/>
            <a:ext cx="10604532" cy="378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4 Capsules of GL</a:t>
            </a:r>
          </a:p>
          <a:p>
            <a:pPr marL="586153" indent="-586153" algn="l">
              <a:buSzPct val="75000"/>
              <a:buChar char="•"/>
              <a:defRPr sz="4800"/>
            </a:pPr>
            <a:r>
              <a:t>1 sachet of Lingzhi Coffee 3 In 1 </a:t>
            </a:r>
          </a:p>
          <a:p>
            <a:pPr marL="586153" indent="-586153" algn="l">
              <a:buSzPct val="75000"/>
              <a:buChar char="•"/>
              <a:defRPr sz="4800"/>
            </a:pPr>
            <a:r>
              <a:t>1 Spoonful fo Morinzyme/Morinzhi </a:t>
            </a:r>
          </a:p>
          <a:p>
            <a:pPr marL="586153" indent="-586153" algn="l">
              <a:buSzPct val="75000"/>
              <a:buChar char="•"/>
              <a:defRPr sz="4800"/>
            </a:pPr>
            <a:r>
              <a:t>10 Tablets of Spirulina Will help to boost up energy</a:t>
            </a:r>
          </a:p>
        </p:txBody>
      </p:sp>
      <p:sp>
        <p:nvSpPr>
          <p:cNvPr id="386" name="Using:"/>
          <p:cNvSpPr/>
          <p:nvPr/>
        </p:nvSpPr>
        <p:spPr>
          <a:xfrm>
            <a:off x="1913670" y="4421780"/>
            <a:ext cx="2642792"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6400" b="1">
                <a:latin typeface="Helvetica"/>
                <a:ea typeface="Helvetica"/>
                <a:cs typeface="Helvetica"/>
                <a:sym typeface="Helvetica"/>
              </a:defRPr>
            </a:lvl1pPr>
          </a:lstStyle>
          <a:p>
            <a:r>
              <a:t>Using: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Fotolia_130247231_Subscription_Monthly_M.jpg" descr="Fotolia_130247231_Subscription_Monthly_M.jpg"/>
          <p:cNvPicPr>
            <a:picLocks noChangeAspect="1"/>
          </p:cNvPicPr>
          <p:nvPr/>
        </p:nvPicPr>
        <p:blipFill>
          <a:blip r:embed="rId2">
            <a:extLst/>
          </a:blip>
          <a:stretch>
            <a:fillRect/>
          </a:stretch>
        </p:blipFill>
        <p:spPr>
          <a:xfrm flipH="1">
            <a:off x="-475842" y="-3635951"/>
            <a:ext cx="27045324" cy="18040898"/>
          </a:xfrm>
          <a:prstGeom prst="rect">
            <a:avLst/>
          </a:prstGeom>
          <a:ln w="12700">
            <a:miter lim="400000"/>
          </a:ln>
        </p:spPr>
      </p:pic>
      <p:sp>
        <p:nvSpPr>
          <p:cNvPr id="390" name="Flecha"/>
          <p:cNvSpPr/>
          <p:nvPr/>
        </p:nvSpPr>
        <p:spPr>
          <a:xfrm>
            <a:off x="-5978102" y="3734836"/>
            <a:ext cx="17262338" cy="1775928"/>
          </a:xfrm>
          <a:prstGeom prst="rightArrow">
            <a:avLst>
              <a:gd name="adj1" fmla="val 58780"/>
              <a:gd name="adj2" fmla="val 48103"/>
            </a:avLst>
          </a:prstGeom>
          <a:solidFill>
            <a:schemeClr val="accent3"/>
          </a:solidFill>
          <a:ln w="12700">
            <a:miter lim="400000"/>
          </a:ln>
          <a:effectLst>
            <a:outerShdw blurRad="101600" dist="66473" dir="5400000" rotWithShape="0">
              <a:srgbClr val="000000">
                <a:alpha val="50000"/>
              </a:srgbClr>
            </a:outerShdw>
          </a:effectLst>
        </p:spPr>
        <p:txBody>
          <a:bodyPr lIns="50800" tIns="50800" rIns="50800" bIns="50800" anchor="ctr"/>
          <a:lstStyle/>
          <a:p>
            <a:pPr>
              <a:defRPr sz="3600"/>
            </a:pPr>
            <a:endParaRPr/>
          </a:p>
        </p:txBody>
      </p:sp>
      <p:sp>
        <p:nvSpPr>
          <p:cNvPr id="391" name="Flecha"/>
          <p:cNvSpPr/>
          <p:nvPr/>
        </p:nvSpPr>
        <p:spPr>
          <a:xfrm>
            <a:off x="-6221193" y="2908506"/>
            <a:ext cx="16125175" cy="1612290"/>
          </a:xfrm>
          <a:prstGeom prst="rightArrow">
            <a:avLst>
              <a:gd name="adj1" fmla="val 58780"/>
              <a:gd name="adj2" fmla="val 48103"/>
            </a:avLst>
          </a:prstGeom>
          <a:solidFill>
            <a:schemeClr val="accent3">
              <a:hueOff val="-499813"/>
              <a:satOff val="-5228"/>
              <a:lumOff val="24899"/>
            </a:schemeClr>
          </a:solidFill>
          <a:ln w="12700">
            <a:miter lim="400000"/>
          </a:ln>
          <a:effectLst>
            <a:outerShdw blurRad="101600" dist="66473" dir="5400000" rotWithShape="0">
              <a:srgbClr val="000000">
                <a:alpha val="50000"/>
              </a:srgbClr>
            </a:outerShdw>
          </a:effectLst>
        </p:spPr>
        <p:txBody>
          <a:bodyPr lIns="50800" tIns="50800" rIns="50800" bIns="50800" anchor="ctr"/>
          <a:lstStyle/>
          <a:p>
            <a:pPr>
              <a:defRPr sz="3600"/>
            </a:pPr>
            <a:endParaRPr/>
          </a:p>
        </p:txBody>
      </p:sp>
      <p:sp>
        <p:nvSpPr>
          <p:cNvPr id="392" name="Flecha"/>
          <p:cNvSpPr/>
          <p:nvPr/>
        </p:nvSpPr>
        <p:spPr>
          <a:xfrm>
            <a:off x="-5833457" y="4656862"/>
            <a:ext cx="15349703" cy="1612290"/>
          </a:xfrm>
          <a:prstGeom prst="rightArrow">
            <a:avLst>
              <a:gd name="adj1" fmla="val 58780"/>
              <a:gd name="adj2" fmla="val 48103"/>
            </a:avLst>
          </a:prstGeom>
          <a:solidFill>
            <a:schemeClr val="accent3">
              <a:hueOff val="1072396"/>
              <a:satOff val="5650"/>
              <a:lumOff val="-11199"/>
            </a:schemeClr>
          </a:solidFill>
          <a:ln w="12700">
            <a:miter lim="400000"/>
          </a:ln>
          <a:effectLst>
            <a:outerShdw blurRad="101600" dist="66473" dir="5400000" rotWithShape="0">
              <a:srgbClr val="000000">
                <a:alpha val="50000"/>
              </a:srgbClr>
            </a:outerShdw>
          </a:effectLst>
        </p:spPr>
        <p:txBody>
          <a:bodyPr lIns="50800" tIns="50800" rIns="50800" bIns="50800" anchor="ctr"/>
          <a:lstStyle/>
          <a:p>
            <a:pPr>
              <a:defRPr sz="3600"/>
            </a:pPr>
            <a:endParaRPr/>
          </a:p>
        </p:txBody>
      </p:sp>
      <p:sp>
        <p:nvSpPr>
          <p:cNvPr id="393" name="Energy +…"/>
          <p:cNvSpPr/>
          <p:nvPr/>
        </p:nvSpPr>
        <p:spPr>
          <a:xfrm>
            <a:off x="11444282" y="3682375"/>
            <a:ext cx="3796110" cy="186182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lnSpc>
                <a:spcPct val="80000"/>
              </a:lnSpc>
              <a:defRPr sz="6400" b="1">
                <a:solidFill>
                  <a:schemeClr val="accent1">
                    <a:hueOff val="203473"/>
                    <a:lumOff val="-13814"/>
                  </a:schemeClr>
                </a:solidFill>
                <a:latin typeface="Helvetica"/>
                <a:ea typeface="Helvetica"/>
                <a:cs typeface="Helvetica"/>
                <a:sym typeface="Helvetica"/>
              </a:defRPr>
            </a:pPr>
            <a:r>
              <a:t>Energy +</a:t>
            </a:r>
          </a:p>
          <a:p>
            <a:pPr algn="l">
              <a:lnSpc>
                <a:spcPct val="80000"/>
              </a:lnSpc>
              <a:defRPr sz="6400" b="1">
                <a:solidFill>
                  <a:schemeClr val="accent1">
                    <a:hueOff val="203473"/>
                    <a:lumOff val="-13814"/>
                  </a:schemeClr>
                </a:solidFill>
                <a:latin typeface="Helvetica"/>
                <a:ea typeface="Helvetica"/>
                <a:cs typeface="Helvetica"/>
                <a:sym typeface="Helvetica"/>
              </a:defRPr>
            </a:pPr>
            <a:r>
              <a:t>Waste</a:t>
            </a:r>
          </a:p>
        </p:txBody>
      </p:sp>
      <p:sp>
        <p:nvSpPr>
          <p:cNvPr id="39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398" name="Grupo"/>
          <p:cNvGrpSpPr/>
          <p:nvPr/>
        </p:nvGrpSpPr>
        <p:grpSpPr>
          <a:xfrm>
            <a:off x="-2167369" y="11217225"/>
            <a:ext cx="33912058" cy="2691538"/>
            <a:chOff x="0" y="-1"/>
            <a:chExt cx="33912057" cy="2691536"/>
          </a:xfrm>
        </p:grpSpPr>
        <p:sp>
          <p:nvSpPr>
            <p:cNvPr id="39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39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39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39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00"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01" name="PRODUCT POSITIONING"/>
          <p:cNvSpPr/>
          <p:nvPr/>
        </p:nvSpPr>
        <p:spPr>
          <a:xfrm>
            <a:off x="1909425" y="1284830"/>
            <a:ext cx="10580523"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200">
                <a:solidFill>
                  <a:schemeClr val="accent1"/>
                </a:solidFill>
              </a:defRPr>
            </a:lvl1pPr>
          </a:lstStyle>
          <a:p>
            <a:r>
              <a:t>PRODUCT POSITIONING</a:t>
            </a:r>
          </a:p>
        </p:txBody>
      </p:sp>
      <p:sp>
        <p:nvSpPr>
          <p:cNvPr id="402" name="Circulation"/>
          <p:cNvSpPr/>
          <p:nvPr/>
        </p:nvSpPr>
        <p:spPr>
          <a:xfrm>
            <a:off x="5901448" y="3295550"/>
            <a:ext cx="301660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Circulation</a:t>
            </a:r>
          </a:p>
        </p:txBody>
      </p:sp>
      <p:sp>
        <p:nvSpPr>
          <p:cNvPr id="403" name="Oxygen + Nutrition"/>
          <p:cNvSpPr/>
          <p:nvPr/>
        </p:nvSpPr>
        <p:spPr>
          <a:xfrm>
            <a:off x="2842977" y="4203699"/>
            <a:ext cx="525932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Oxygen + Nutrition</a:t>
            </a:r>
          </a:p>
        </p:txBody>
      </p:sp>
      <p:sp>
        <p:nvSpPr>
          <p:cNvPr id="404" name="Cell"/>
          <p:cNvSpPr/>
          <p:nvPr/>
        </p:nvSpPr>
        <p:spPr>
          <a:xfrm>
            <a:off x="7403108" y="4965398"/>
            <a:ext cx="116403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Cell</a:t>
            </a:r>
          </a:p>
        </p:txBody>
      </p:sp>
      <p:sp>
        <p:nvSpPr>
          <p:cNvPr id="405" name="Problem"/>
          <p:cNvSpPr/>
          <p:nvPr/>
        </p:nvSpPr>
        <p:spPr>
          <a:xfrm>
            <a:off x="761364" y="6611438"/>
            <a:ext cx="255329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solidFill>
                  <a:schemeClr val="accent1">
                    <a:hueOff val="203473"/>
                    <a:lumOff val="-13814"/>
                  </a:schemeClr>
                </a:solidFill>
                <a:latin typeface="Helvetica"/>
                <a:ea typeface="Helvetica"/>
                <a:cs typeface="Helvetica"/>
                <a:sym typeface="Helvetica"/>
              </a:defRPr>
            </a:lvl1pPr>
          </a:lstStyle>
          <a:p>
            <a:r>
              <a:t>Problem</a:t>
            </a:r>
          </a:p>
        </p:txBody>
      </p:sp>
      <p:sp>
        <p:nvSpPr>
          <p:cNvPr id="406" name="Solution"/>
          <p:cNvSpPr/>
          <p:nvPr/>
        </p:nvSpPr>
        <p:spPr>
          <a:xfrm>
            <a:off x="9840533" y="6618051"/>
            <a:ext cx="255210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solidFill>
                  <a:schemeClr val="accent1">
                    <a:hueOff val="203473"/>
                    <a:lumOff val="-13814"/>
                  </a:schemeClr>
                </a:solidFill>
                <a:latin typeface="Helvetica"/>
                <a:ea typeface="Helvetica"/>
                <a:cs typeface="Helvetica"/>
                <a:sym typeface="Helvetica"/>
              </a:defRPr>
            </a:lvl1pPr>
          </a:lstStyle>
          <a:p>
            <a:r>
              <a:t>Solution</a:t>
            </a:r>
          </a:p>
        </p:txBody>
      </p:sp>
      <p:sp>
        <p:nvSpPr>
          <p:cNvPr id="407" name="DXN Products helps To provide the best support"/>
          <p:cNvSpPr/>
          <p:nvPr/>
        </p:nvSpPr>
        <p:spPr>
          <a:xfrm>
            <a:off x="9198588" y="7798538"/>
            <a:ext cx="5882337" cy="2311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800" i="1">
                <a:solidFill>
                  <a:schemeClr val="accent1">
                    <a:hueOff val="203473"/>
                    <a:lumOff val="-13814"/>
                  </a:schemeClr>
                </a:solidFill>
                <a:latin typeface="Helvetica"/>
                <a:ea typeface="Helvetica"/>
                <a:cs typeface="Helvetica"/>
                <a:sym typeface="Helvetica"/>
              </a:defRPr>
            </a:lvl1pPr>
          </a:lstStyle>
          <a:p>
            <a:r>
              <a:t>DXN Products helps To provide the best support</a:t>
            </a:r>
          </a:p>
        </p:txBody>
      </p:sp>
      <p:sp>
        <p:nvSpPr>
          <p:cNvPr id="408" name="Toxin…"/>
          <p:cNvSpPr/>
          <p:nvPr/>
        </p:nvSpPr>
        <p:spPr>
          <a:xfrm>
            <a:off x="385019" y="7692661"/>
            <a:ext cx="3435104" cy="2832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3600">
                <a:solidFill>
                  <a:schemeClr val="accent1">
                    <a:hueOff val="203473"/>
                    <a:lumOff val="-13814"/>
                  </a:schemeClr>
                </a:solidFill>
              </a:defRPr>
            </a:pPr>
            <a:r>
              <a:t>Toxin </a:t>
            </a:r>
          </a:p>
          <a:p>
            <a:pPr marL="586153" indent="-586153" algn="l">
              <a:buSzPct val="75000"/>
              <a:buChar char="•"/>
              <a:defRPr sz="3600">
                <a:solidFill>
                  <a:schemeClr val="accent1">
                    <a:hueOff val="203473"/>
                    <a:lumOff val="-13814"/>
                  </a:schemeClr>
                </a:solidFill>
              </a:defRPr>
            </a:pPr>
            <a:r>
              <a:t>Free Radical</a:t>
            </a:r>
          </a:p>
          <a:p>
            <a:pPr marL="586153" indent="-586153" algn="l">
              <a:buSzPct val="75000"/>
              <a:buChar char="•"/>
              <a:defRPr sz="3600">
                <a:solidFill>
                  <a:schemeClr val="accent1">
                    <a:hueOff val="203473"/>
                    <a:lumOff val="-13814"/>
                  </a:schemeClr>
                </a:solidFill>
              </a:defRPr>
            </a:pPr>
            <a:r>
              <a:t>Stress</a:t>
            </a:r>
          </a:p>
          <a:p>
            <a:pPr marL="586153" indent="-586153" algn="l">
              <a:buSzPct val="75000"/>
              <a:buChar char="•"/>
              <a:defRPr sz="3600">
                <a:solidFill>
                  <a:schemeClr val="accent1">
                    <a:hueOff val="203473"/>
                    <a:lumOff val="-13814"/>
                  </a:schemeClr>
                </a:solidFill>
              </a:defRPr>
            </a:pPr>
            <a:r>
              <a:t>Modern Lifestyle</a:t>
            </a:r>
          </a:p>
        </p:txBody>
      </p:sp>
      <p:sp>
        <p:nvSpPr>
          <p:cNvPr id="409" name="Eating Habit…"/>
          <p:cNvSpPr/>
          <p:nvPr/>
        </p:nvSpPr>
        <p:spPr>
          <a:xfrm>
            <a:off x="3955934" y="7688995"/>
            <a:ext cx="4564637" cy="228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3600">
                <a:solidFill>
                  <a:schemeClr val="accent1">
                    <a:hueOff val="203473"/>
                    <a:lumOff val="-13814"/>
                  </a:schemeClr>
                </a:solidFill>
              </a:defRPr>
            </a:pPr>
            <a:r>
              <a:t>Eating Habit</a:t>
            </a:r>
          </a:p>
          <a:p>
            <a:pPr marL="586153" indent="-586153" algn="l">
              <a:buSzPct val="75000"/>
              <a:buChar char="•"/>
              <a:defRPr sz="3600">
                <a:solidFill>
                  <a:schemeClr val="accent1">
                    <a:hueOff val="203473"/>
                    <a:lumOff val="-13814"/>
                  </a:schemeClr>
                </a:solidFill>
              </a:defRPr>
            </a:pPr>
            <a:r>
              <a:t>Mal-Nutrition</a:t>
            </a:r>
          </a:p>
          <a:p>
            <a:pPr marL="586153" indent="-586153" algn="l">
              <a:buSzPct val="75000"/>
              <a:buChar char="•"/>
              <a:defRPr sz="3600">
                <a:solidFill>
                  <a:schemeClr val="accent1">
                    <a:hueOff val="203473"/>
                    <a:lumOff val="-13814"/>
                  </a:schemeClr>
                </a:solidFill>
              </a:defRPr>
            </a:pPr>
            <a:r>
              <a:t>The “No Money No Time”Syndrome</a:t>
            </a:r>
          </a:p>
        </p:txBody>
      </p:sp>
      <p:sp>
        <p:nvSpPr>
          <p:cNvPr id="410" name="Rectángulo"/>
          <p:cNvSpPr/>
          <p:nvPr/>
        </p:nvSpPr>
        <p:spPr>
          <a:xfrm>
            <a:off x="228411" y="7554350"/>
            <a:ext cx="14652117" cy="33600"/>
          </a:xfrm>
          <a:prstGeom prst="rect">
            <a:avLst/>
          </a:prstGeom>
          <a:solidFill>
            <a:srgbClr val="53585F"/>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3600">
                <a:solidFill>
                  <a:schemeClr val="accent1">
                    <a:hueOff val="203473"/>
                    <a:lumOff val="-13814"/>
                  </a:schemeClr>
                </a:solidFill>
              </a:defRPr>
            </a:lvl1pPr>
          </a:lstStyle>
          <a:p>
            <a:r>
              <a:t> </a:t>
            </a:r>
          </a:p>
        </p:txBody>
      </p:sp>
      <p:sp>
        <p:nvSpPr>
          <p:cNvPr id="411" name="Rectángulo"/>
          <p:cNvSpPr/>
          <p:nvPr/>
        </p:nvSpPr>
        <p:spPr>
          <a:xfrm>
            <a:off x="8844750" y="6591649"/>
            <a:ext cx="12701" cy="4480693"/>
          </a:xfrm>
          <a:prstGeom prst="rect">
            <a:avLst/>
          </a:prstGeom>
          <a:solidFill>
            <a:srgbClr val="53585F"/>
          </a:solidFill>
          <a:ln w="63500">
            <a:solidFill>
              <a:srgbClr val="53585F"/>
            </a:solidFill>
            <a:miter lim="400000"/>
          </a:ln>
        </p:spPr>
        <p:txBody>
          <a:bodyPr lIns="50800" tIns="50800" rIns="50800" bIns="50800" anchor="ctr"/>
          <a:lstStyle/>
          <a:p>
            <a:pPr>
              <a:defRPr sz="3600">
                <a:solidFill>
                  <a:schemeClr val="accent1">
                    <a:hueOff val="203473"/>
                    <a:lumOff val="-13814"/>
                  </a:schemeClr>
                </a:solidFill>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Fotolia_74097592_Subscription_Monthly_XXL.jpg" descr="Fotolia_74097592_Subscription_Monthly_XXL.jpg"/>
          <p:cNvPicPr>
            <a:picLocks noChangeAspect="1"/>
          </p:cNvPicPr>
          <p:nvPr/>
        </p:nvPicPr>
        <p:blipFill>
          <a:blip r:embed="rId2">
            <a:alphaModFix amt="19754"/>
            <a:extLst/>
          </a:blip>
          <a:stretch>
            <a:fillRect/>
          </a:stretch>
        </p:blipFill>
        <p:spPr>
          <a:xfrm>
            <a:off x="-360078" y="-1715188"/>
            <a:ext cx="25104156" cy="16092408"/>
          </a:xfrm>
          <a:prstGeom prst="rect">
            <a:avLst/>
          </a:prstGeom>
          <a:ln w="12700">
            <a:miter lim="400000"/>
          </a:ln>
        </p:spPr>
      </p:pic>
      <p:sp>
        <p:nvSpPr>
          <p:cNvPr id="41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418" name="Grupo"/>
          <p:cNvGrpSpPr/>
          <p:nvPr/>
        </p:nvGrpSpPr>
        <p:grpSpPr>
          <a:xfrm>
            <a:off x="-2167369" y="11217225"/>
            <a:ext cx="33912058" cy="2691538"/>
            <a:chOff x="0" y="-1"/>
            <a:chExt cx="33912057" cy="2691536"/>
          </a:xfrm>
        </p:grpSpPr>
        <p:sp>
          <p:nvSpPr>
            <p:cNvPr id="41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41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41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41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20"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21" name="Nutrition"/>
          <p:cNvSpPr/>
          <p:nvPr/>
        </p:nvSpPr>
        <p:spPr>
          <a:xfrm>
            <a:off x="2596382" y="901803"/>
            <a:ext cx="4653383"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Nutrition</a:t>
            </a:r>
          </a:p>
        </p:txBody>
      </p:sp>
      <p:sp>
        <p:nvSpPr>
          <p:cNvPr id="422" name="Nutrition"/>
          <p:cNvSpPr/>
          <p:nvPr/>
        </p:nvSpPr>
        <p:spPr>
          <a:xfrm>
            <a:off x="2154203" y="6115473"/>
            <a:ext cx="2383841"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Nutrition</a:t>
            </a:r>
          </a:p>
        </p:txBody>
      </p:sp>
      <p:sp>
        <p:nvSpPr>
          <p:cNvPr id="423" name="Macro Nutrition"/>
          <p:cNvSpPr/>
          <p:nvPr/>
        </p:nvSpPr>
        <p:spPr>
          <a:xfrm>
            <a:off x="5054676" y="3880273"/>
            <a:ext cx="426994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Macro Nutrition</a:t>
            </a:r>
          </a:p>
        </p:txBody>
      </p:sp>
      <p:sp>
        <p:nvSpPr>
          <p:cNvPr id="424" name="Micro Nutrition"/>
          <p:cNvSpPr/>
          <p:nvPr/>
        </p:nvSpPr>
        <p:spPr>
          <a:xfrm>
            <a:off x="5156479" y="8487912"/>
            <a:ext cx="4066338"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Micro Nutrition</a:t>
            </a:r>
          </a:p>
        </p:txBody>
      </p:sp>
      <p:sp>
        <p:nvSpPr>
          <p:cNvPr id="425" name="Energy Carrying Nutrient"/>
          <p:cNvSpPr/>
          <p:nvPr/>
        </p:nvSpPr>
        <p:spPr>
          <a:xfrm>
            <a:off x="17633255" y="3702473"/>
            <a:ext cx="3461312"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600"/>
            </a:lvl1pPr>
          </a:lstStyle>
          <a:p>
            <a:r>
              <a:t>Energy Carrying Nutrient</a:t>
            </a:r>
          </a:p>
        </p:txBody>
      </p:sp>
      <p:sp>
        <p:nvSpPr>
          <p:cNvPr id="426" name="Enable Cells To Extract Energy From Macro Nutrient"/>
          <p:cNvSpPr/>
          <p:nvPr/>
        </p:nvSpPr>
        <p:spPr>
          <a:xfrm>
            <a:off x="17713979" y="8215207"/>
            <a:ext cx="4653382" cy="1739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600"/>
            </a:lvl1pPr>
          </a:lstStyle>
          <a:p>
            <a:r>
              <a:t>Enable Cells To Extract Energy From Macro Nutrient</a:t>
            </a:r>
          </a:p>
        </p:txBody>
      </p:sp>
      <p:sp>
        <p:nvSpPr>
          <p:cNvPr id="427" name="Protein…"/>
          <p:cNvSpPr/>
          <p:nvPr/>
        </p:nvSpPr>
        <p:spPr>
          <a:xfrm>
            <a:off x="11163969" y="2554393"/>
            <a:ext cx="4629937" cy="34899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lnSpc>
                <a:spcPct val="90000"/>
              </a:lnSpc>
              <a:buSzPct val="75000"/>
              <a:buChar char="•"/>
              <a:defRPr sz="4800"/>
            </a:pPr>
            <a:r>
              <a:t>Protein</a:t>
            </a:r>
          </a:p>
          <a:p>
            <a:pPr marL="586153" indent="-586153" algn="l">
              <a:lnSpc>
                <a:spcPct val="90000"/>
              </a:lnSpc>
              <a:buSzPct val="75000"/>
              <a:buChar char="•"/>
              <a:defRPr sz="4800"/>
            </a:pPr>
            <a:r>
              <a:t>Fat</a:t>
            </a:r>
          </a:p>
          <a:p>
            <a:pPr marL="586153" indent="-586153" algn="l">
              <a:lnSpc>
                <a:spcPct val="90000"/>
              </a:lnSpc>
              <a:buSzPct val="75000"/>
              <a:buChar char="•"/>
              <a:defRPr sz="4800"/>
            </a:pPr>
            <a:r>
              <a:t>Carbohydrate</a:t>
            </a:r>
          </a:p>
          <a:p>
            <a:pPr marL="586153" indent="-586153" algn="l">
              <a:lnSpc>
                <a:spcPct val="90000"/>
              </a:lnSpc>
              <a:buSzPct val="75000"/>
              <a:buChar char="•"/>
              <a:defRPr sz="4800"/>
            </a:pPr>
            <a:r>
              <a:t>Fiber</a:t>
            </a:r>
          </a:p>
          <a:p>
            <a:pPr marL="586153" indent="-586153" algn="l">
              <a:lnSpc>
                <a:spcPct val="90000"/>
              </a:lnSpc>
              <a:buSzPct val="75000"/>
              <a:buChar char="•"/>
              <a:defRPr sz="4800"/>
            </a:pPr>
            <a:r>
              <a:t>Water</a:t>
            </a:r>
          </a:p>
        </p:txBody>
      </p:sp>
      <p:sp>
        <p:nvSpPr>
          <p:cNvPr id="428" name="Vitamin…"/>
          <p:cNvSpPr/>
          <p:nvPr/>
        </p:nvSpPr>
        <p:spPr>
          <a:xfrm>
            <a:off x="11191603" y="7008707"/>
            <a:ext cx="4913401" cy="4152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lnSpc>
                <a:spcPct val="90000"/>
              </a:lnSpc>
              <a:buSzPct val="75000"/>
              <a:buChar char="•"/>
              <a:defRPr sz="4800"/>
            </a:pPr>
            <a:r>
              <a:t>Vitamin </a:t>
            </a:r>
          </a:p>
          <a:p>
            <a:pPr marL="586153" indent="-586153" algn="l">
              <a:lnSpc>
                <a:spcPct val="90000"/>
              </a:lnSpc>
              <a:buSzPct val="75000"/>
              <a:buChar char="•"/>
              <a:defRPr sz="4800"/>
            </a:pPr>
            <a:r>
              <a:t>Mineral</a:t>
            </a:r>
          </a:p>
          <a:p>
            <a:pPr marL="586153" indent="-586153" algn="l">
              <a:lnSpc>
                <a:spcPct val="90000"/>
              </a:lnSpc>
              <a:buSzPct val="75000"/>
              <a:buChar char="•"/>
              <a:defRPr sz="4800"/>
            </a:pPr>
            <a:r>
              <a:t>Trace Element </a:t>
            </a:r>
          </a:p>
          <a:p>
            <a:pPr marL="586153" indent="-586153" algn="l">
              <a:lnSpc>
                <a:spcPct val="90000"/>
              </a:lnSpc>
              <a:buSzPct val="75000"/>
              <a:buChar char="•"/>
              <a:defRPr sz="4800"/>
            </a:pPr>
            <a:r>
              <a:t>Enzyme </a:t>
            </a:r>
          </a:p>
          <a:p>
            <a:pPr marL="586153" indent="-586153" algn="l">
              <a:lnSpc>
                <a:spcPct val="90000"/>
              </a:lnSpc>
              <a:buSzPct val="75000"/>
              <a:buChar char="•"/>
              <a:defRPr sz="4800"/>
            </a:pPr>
            <a:r>
              <a:t>Phyto-nutrient </a:t>
            </a:r>
          </a:p>
          <a:p>
            <a:pPr marL="586153" indent="-586153" algn="l">
              <a:lnSpc>
                <a:spcPct val="90000"/>
              </a:lnSpc>
              <a:buSzPct val="75000"/>
              <a:buChar char="•"/>
              <a:defRPr sz="4800"/>
            </a:pPr>
            <a:r>
              <a:t>Chlorophyll</a:t>
            </a:r>
          </a:p>
        </p:txBody>
      </p:sp>
      <p:sp>
        <p:nvSpPr>
          <p:cNvPr id="429" name="Línea"/>
          <p:cNvSpPr/>
          <p:nvPr/>
        </p:nvSpPr>
        <p:spPr>
          <a:xfrm flipV="1">
            <a:off x="4292563" y="4901265"/>
            <a:ext cx="1270001" cy="1270001"/>
          </a:xfrm>
          <a:prstGeom prst="line">
            <a:avLst/>
          </a:prstGeom>
          <a:ln w="25400">
            <a:solidFill>
              <a:srgbClr val="FFFFFF"/>
            </a:solidFill>
            <a:miter lim="400000"/>
            <a:tailEnd type="triangle"/>
          </a:ln>
        </p:spPr>
        <p:txBody>
          <a:bodyPr lIns="50800" tIns="50800" rIns="50800" bIns="50800" anchor="ctr"/>
          <a:lstStyle/>
          <a:p>
            <a:pPr>
              <a:defRPr sz="3600"/>
            </a:pPr>
            <a:endParaRPr/>
          </a:p>
        </p:txBody>
      </p:sp>
      <p:sp>
        <p:nvSpPr>
          <p:cNvPr id="430" name="Línea"/>
          <p:cNvSpPr/>
          <p:nvPr/>
        </p:nvSpPr>
        <p:spPr>
          <a:xfrm>
            <a:off x="4292563" y="7147648"/>
            <a:ext cx="1270001" cy="1270001"/>
          </a:xfrm>
          <a:prstGeom prst="line">
            <a:avLst/>
          </a:prstGeom>
          <a:ln w="25400">
            <a:solidFill>
              <a:srgbClr val="FFFFFF"/>
            </a:solidFill>
            <a:miter lim="400000"/>
            <a:tailEnd type="triangle"/>
          </a:ln>
        </p:spPr>
        <p:txBody>
          <a:bodyPr lIns="50800" tIns="50800" rIns="50800" bIns="50800" anchor="ctr"/>
          <a:lstStyle/>
          <a:p>
            <a:pPr>
              <a:defRPr sz="3600"/>
            </a:pPr>
            <a:endParaRPr/>
          </a:p>
        </p:txBody>
      </p:sp>
      <p:sp>
        <p:nvSpPr>
          <p:cNvPr id="431" name="Línea"/>
          <p:cNvSpPr/>
          <p:nvPr/>
        </p:nvSpPr>
        <p:spPr>
          <a:xfrm>
            <a:off x="9613784" y="4376463"/>
            <a:ext cx="1083531" cy="1"/>
          </a:xfrm>
          <a:prstGeom prst="line">
            <a:avLst/>
          </a:prstGeom>
          <a:ln w="25400">
            <a:solidFill>
              <a:srgbClr val="FFFFFF"/>
            </a:solidFill>
            <a:miter lim="400000"/>
            <a:tailEnd type="triangle"/>
          </a:ln>
        </p:spPr>
        <p:txBody>
          <a:bodyPr lIns="50800" tIns="50800" rIns="50800" bIns="50800" anchor="ctr"/>
          <a:lstStyle/>
          <a:p>
            <a:pPr>
              <a:defRPr sz="3600"/>
            </a:pPr>
            <a:endParaRPr/>
          </a:p>
        </p:txBody>
      </p:sp>
      <p:sp>
        <p:nvSpPr>
          <p:cNvPr id="432" name="Línea"/>
          <p:cNvSpPr/>
          <p:nvPr/>
        </p:nvSpPr>
        <p:spPr>
          <a:xfrm>
            <a:off x="9613784" y="9085157"/>
            <a:ext cx="1083531" cy="1"/>
          </a:xfrm>
          <a:prstGeom prst="line">
            <a:avLst/>
          </a:prstGeom>
          <a:ln w="25400">
            <a:solidFill>
              <a:srgbClr val="FFFFFF"/>
            </a:solidFill>
            <a:miter lim="400000"/>
            <a:tailEnd type="triangle"/>
          </a:ln>
        </p:spPr>
        <p:txBody>
          <a:bodyPr lIns="50800" tIns="50800" rIns="50800" bIns="50800" anchor="ctr"/>
          <a:lstStyle/>
          <a:p>
            <a:pPr>
              <a:defRPr sz="3600"/>
            </a:pPr>
            <a:endParaRPr/>
          </a:p>
        </p:txBody>
      </p:sp>
      <p:sp>
        <p:nvSpPr>
          <p:cNvPr id="433" name="Línea"/>
          <p:cNvSpPr/>
          <p:nvPr/>
        </p:nvSpPr>
        <p:spPr>
          <a:xfrm flipH="1">
            <a:off x="16260559" y="4376463"/>
            <a:ext cx="1083531" cy="1"/>
          </a:xfrm>
          <a:prstGeom prst="line">
            <a:avLst/>
          </a:prstGeom>
          <a:ln w="25400">
            <a:solidFill>
              <a:srgbClr val="FFFFFF"/>
            </a:solidFill>
            <a:miter lim="400000"/>
            <a:tailEnd type="triangle"/>
          </a:ln>
        </p:spPr>
        <p:txBody>
          <a:bodyPr lIns="50800" tIns="50800" rIns="50800" bIns="50800" anchor="ctr"/>
          <a:lstStyle/>
          <a:p>
            <a:pPr>
              <a:defRPr sz="3600"/>
            </a:pPr>
            <a:endParaRPr/>
          </a:p>
        </p:txBody>
      </p:sp>
      <p:sp>
        <p:nvSpPr>
          <p:cNvPr id="434" name="Línea"/>
          <p:cNvSpPr/>
          <p:nvPr/>
        </p:nvSpPr>
        <p:spPr>
          <a:xfrm flipH="1">
            <a:off x="16260559" y="9085157"/>
            <a:ext cx="1083531" cy="1"/>
          </a:xfrm>
          <a:prstGeom prst="line">
            <a:avLst/>
          </a:prstGeom>
          <a:ln w="25400">
            <a:solidFill>
              <a:srgbClr val="FFFFFF"/>
            </a:solidFill>
            <a:miter lim="400000"/>
            <a:tailEnd type="triangle"/>
          </a:ln>
        </p:spPr>
        <p:txBody>
          <a:bodyPr lIns="50800" tIns="50800" rIns="50800" bIns="50800" anchor="ctr"/>
          <a:lstStyle/>
          <a:p>
            <a:pPr>
              <a:defRPr sz="3600"/>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Fotolia_47324536_Subscription_Monthly_XXL.jpg" descr="Fotolia_47324536_Subscription_Monthly_XXL.jpg"/>
          <p:cNvPicPr>
            <a:picLocks noChangeAspect="1"/>
          </p:cNvPicPr>
          <p:nvPr/>
        </p:nvPicPr>
        <p:blipFill>
          <a:blip r:embed="rId2">
            <a:extLst/>
          </a:blip>
          <a:srcRect l="9160" t="1382" r="8906" b="8"/>
          <a:stretch>
            <a:fillRect/>
          </a:stretch>
        </p:blipFill>
        <p:spPr>
          <a:xfrm flipH="1">
            <a:off x="-9167980" y="162716"/>
            <a:ext cx="25389286" cy="20189122"/>
          </a:xfrm>
          <a:custGeom>
            <a:avLst/>
            <a:gdLst/>
            <a:ahLst/>
            <a:cxnLst>
              <a:cxn ang="0">
                <a:pos x="wd2" y="hd2"/>
              </a:cxn>
              <a:cxn ang="5400000">
                <a:pos x="wd2" y="hd2"/>
              </a:cxn>
              <a:cxn ang="10800000">
                <a:pos x="wd2" y="hd2"/>
              </a:cxn>
              <a:cxn ang="16200000">
                <a:pos x="wd2" y="hd2"/>
              </a:cxn>
            </a:cxnLst>
            <a:rect l="0" t="0" r="r" b="b"/>
            <a:pathLst>
              <a:path w="21600" h="21600" extrusionOk="0">
                <a:moveTo>
                  <a:pt x="9425" y="0"/>
                </a:moveTo>
                <a:cubicBezTo>
                  <a:pt x="9069" y="3"/>
                  <a:pt x="8949" y="44"/>
                  <a:pt x="8724" y="203"/>
                </a:cubicBezTo>
                <a:cubicBezTo>
                  <a:pt x="8353" y="464"/>
                  <a:pt x="8000" y="1032"/>
                  <a:pt x="7950" y="1447"/>
                </a:cubicBezTo>
                <a:cubicBezTo>
                  <a:pt x="7930" y="1620"/>
                  <a:pt x="7878" y="1951"/>
                  <a:pt x="7836" y="2183"/>
                </a:cubicBezTo>
                <a:cubicBezTo>
                  <a:pt x="7722" y="2803"/>
                  <a:pt x="7765" y="4121"/>
                  <a:pt x="7914" y="4583"/>
                </a:cubicBezTo>
                <a:cubicBezTo>
                  <a:pt x="7981" y="4792"/>
                  <a:pt x="8104" y="5205"/>
                  <a:pt x="8188" y="5500"/>
                </a:cubicBezTo>
                <a:cubicBezTo>
                  <a:pt x="8316" y="5949"/>
                  <a:pt x="8377" y="6055"/>
                  <a:pt x="8562" y="6152"/>
                </a:cubicBezTo>
                <a:cubicBezTo>
                  <a:pt x="8737" y="6244"/>
                  <a:pt x="8798" y="6343"/>
                  <a:pt x="8860" y="6627"/>
                </a:cubicBezTo>
                <a:lnTo>
                  <a:pt x="8937" y="6985"/>
                </a:lnTo>
                <a:lnTo>
                  <a:pt x="8651" y="7280"/>
                </a:lnTo>
                <a:cubicBezTo>
                  <a:pt x="8493" y="7442"/>
                  <a:pt x="8206" y="7751"/>
                  <a:pt x="8012" y="7967"/>
                </a:cubicBezTo>
                <a:cubicBezTo>
                  <a:pt x="7730" y="8281"/>
                  <a:pt x="7581" y="8379"/>
                  <a:pt x="7268" y="8457"/>
                </a:cubicBezTo>
                <a:cubicBezTo>
                  <a:pt x="6717" y="8594"/>
                  <a:pt x="6340" y="8848"/>
                  <a:pt x="6023" y="9295"/>
                </a:cubicBezTo>
                <a:cubicBezTo>
                  <a:pt x="5595" y="9900"/>
                  <a:pt x="5478" y="10306"/>
                  <a:pt x="5455" y="11275"/>
                </a:cubicBezTo>
                <a:lnTo>
                  <a:pt x="5435" y="12111"/>
                </a:lnTo>
                <a:lnTo>
                  <a:pt x="5073" y="12918"/>
                </a:lnTo>
                <a:cubicBezTo>
                  <a:pt x="4874" y="13362"/>
                  <a:pt x="4692" y="13826"/>
                  <a:pt x="4670" y="13950"/>
                </a:cubicBezTo>
                <a:cubicBezTo>
                  <a:pt x="4647" y="14076"/>
                  <a:pt x="4382" y="14488"/>
                  <a:pt x="4075" y="14877"/>
                </a:cubicBezTo>
                <a:cubicBezTo>
                  <a:pt x="3686" y="15370"/>
                  <a:pt x="3425" y="15797"/>
                  <a:pt x="3197" y="16316"/>
                </a:cubicBezTo>
                <a:cubicBezTo>
                  <a:pt x="2822" y="17167"/>
                  <a:pt x="2206" y="18277"/>
                  <a:pt x="1730" y="18961"/>
                </a:cubicBezTo>
                <a:cubicBezTo>
                  <a:pt x="1548" y="19222"/>
                  <a:pt x="1278" y="19641"/>
                  <a:pt x="1130" y="19893"/>
                </a:cubicBezTo>
                <a:cubicBezTo>
                  <a:pt x="982" y="20144"/>
                  <a:pt x="667" y="20607"/>
                  <a:pt x="430" y="20923"/>
                </a:cubicBezTo>
                <a:cubicBezTo>
                  <a:pt x="194" y="21238"/>
                  <a:pt x="0" y="21520"/>
                  <a:pt x="0" y="21549"/>
                </a:cubicBezTo>
                <a:cubicBezTo>
                  <a:pt x="0" y="21559"/>
                  <a:pt x="630" y="21569"/>
                  <a:pt x="1673" y="21577"/>
                </a:cubicBezTo>
                <a:lnTo>
                  <a:pt x="1842" y="21270"/>
                </a:lnTo>
                <a:cubicBezTo>
                  <a:pt x="1942" y="21088"/>
                  <a:pt x="2054" y="20775"/>
                  <a:pt x="2089" y="20575"/>
                </a:cubicBezTo>
                <a:cubicBezTo>
                  <a:pt x="2166" y="20137"/>
                  <a:pt x="2554" y="19616"/>
                  <a:pt x="3891" y="18149"/>
                </a:cubicBezTo>
                <a:cubicBezTo>
                  <a:pt x="4784" y="17169"/>
                  <a:pt x="4940" y="16961"/>
                  <a:pt x="5602" y="15864"/>
                </a:cubicBezTo>
                <a:cubicBezTo>
                  <a:pt x="5787" y="15558"/>
                  <a:pt x="6108" y="15077"/>
                  <a:pt x="6317" y="14794"/>
                </a:cubicBezTo>
                <a:cubicBezTo>
                  <a:pt x="6755" y="14200"/>
                  <a:pt x="6809" y="14219"/>
                  <a:pt x="6860" y="14988"/>
                </a:cubicBezTo>
                <a:cubicBezTo>
                  <a:pt x="6879" y="15266"/>
                  <a:pt x="6948" y="15799"/>
                  <a:pt x="7014" y="16172"/>
                </a:cubicBezTo>
                <a:lnTo>
                  <a:pt x="7133" y="16850"/>
                </a:lnTo>
                <a:lnTo>
                  <a:pt x="6950" y="17888"/>
                </a:lnTo>
                <a:cubicBezTo>
                  <a:pt x="6830" y="18564"/>
                  <a:pt x="6757" y="19254"/>
                  <a:pt x="6741" y="19864"/>
                </a:cubicBezTo>
                <a:cubicBezTo>
                  <a:pt x="6728" y="20380"/>
                  <a:pt x="6685" y="20934"/>
                  <a:pt x="6645" y="21096"/>
                </a:cubicBezTo>
                <a:cubicBezTo>
                  <a:pt x="6606" y="21258"/>
                  <a:pt x="6574" y="21438"/>
                  <a:pt x="6574" y="21496"/>
                </a:cubicBezTo>
                <a:cubicBezTo>
                  <a:pt x="6574" y="21568"/>
                  <a:pt x="7882" y="21594"/>
                  <a:pt x="12543" y="21600"/>
                </a:cubicBezTo>
                <a:cubicBezTo>
                  <a:pt x="12874" y="21600"/>
                  <a:pt x="13224" y="21600"/>
                  <a:pt x="13547" y="21599"/>
                </a:cubicBezTo>
                <a:lnTo>
                  <a:pt x="13509" y="21328"/>
                </a:lnTo>
                <a:cubicBezTo>
                  <a:pt x="13488" y="21178"/>
                  <a:pt x="13409" y="20761"/>
                  <a:pt x="13335" y="20402"/>
                </a:cubicBezTo>
                <a:cubicBezTo>
                  <a:pt x="13261" y="20043"/>
                  <a:pt x="13218" y="19691"/>
                  <a:pt x="13240" y="19619"/>
                </a:cubicBezTo>
                <a:cubicBezTo>
                  <a:pt x="13262" y="19548"/>
                  <a:pt x="13217" y="19083"/>
                  <a:pt x="13140" y="18587"/>
                </a:cubicBezTo>
                <a:cubicBezTo>
                  <a:pt x="12972" y="17504"/>
                  <a:pt x="12997" y="17069"/>
                  <a:pt x="13272" y="16208"/>
                </a:cubicBezTo>
                <a:cubicBezTo>
                  <a:pt x="13384" y="15860"/>
                  <a:pt x="13507" y="15348"/>
                  <a:pt x="13546" y="15071"/>
                </a:cubicBezTo>
                <a:cubicBezTo>
                  <a:pt x="13585" y="14794"/>
                  <a:pt x="13658" y="14378"/>
                  <a:pt x="13709" y="14146"/>
                </a:cubicBezTo>
                <a:cubicBezTo>
                  <a:pt x="13760" y="13914"/>
                  <a:pt x="13824" y="13308"/>
                  <a:pt x="13851" y="12800"/>
                </a:cubicBezTo>
                <a:cubicBezTo>
                  <a:pt x="13903" y="11829"/>
                  <a:pt x="13974" y="11447"/>
                  <a:pt x="14087" y="11534"/>
                </a:cubicBezTo>
                <a:cubicBezTo>
                  <a:pt x="14124" y="11563"/>
                  <a:pt x="14154" y="11750"/>
                  <a:pt x="14154" y="11950"/>
                </a:cubicBezTo>
                <a:cubicBezTo>
                  <a:pt x="14154" y="12151"/>
                  <a:pt x="14197" y="12443"/>
                  <a:pt x="14250" y="12601"/>
                </a:cubicBezTo>
                <a:cubicBezTo>
                  <a:pt x="14307" y="12773"/>
                  <a:pt x="14966" y="13662"/>
                  <a:pt x="15886" y="14810"/>
                </a:cubicBezTo>
                <a:cubicBezTo>
                  <a:pt x="16946" y="16132"/>
                  <a:pt x="17484" y="16867"/>
                  <a:pt x="17612" y="17166"/>
                </a:cubicBezTo>
                <a:cubicBezTo>
                  <a:pt x="17857" y="17741"/>
                  <a:pt x="18089" y="18147"/>
                  <a:pt x="19246" y="20022"/>
                </a:cubicBezTo>
                <a:lnTo>
                  <a:pt x="20197" y="21565"/>
                </a:lnTo>
                <a:cubicBezTo>
                  <a:pt x="21063" y="21554"/>
                  <a:pt x="21600" y="21543"/>
                  <a:pt x="21600" y="21530"/>
                </a:cubicBezTo>
                <a:cubicBezTo>
                  <a:pt x="21600" y="21491"/>
                  <a:pt x="21390" y="20910"/>
                  <a:pt x="21134" y="20238"/>
                </a:cubicBezTo>
                <a:cubicBezTo>
                  <a:pt x="20878" y="19567"/>
                  <a:pt x="20607" y="18824"/>
                  <a:pt x="20533" y="18587"/>
                </a:cubicBezTo>
                <a:cubicBezTo>
                  <a:pt x="20276" y="17769"/>
                  <a:pt x="19669" y="16334"/>
                  <a:pt x="19367" y="15831"/>
                </a:cubicBezTo>
                <a:cubicBezTo>
                  <a:pt x="19200" y="15553"/>
                  <a:pt x="18867" y="15144"/>
                  <a:pt x="18626" y="14923"/>
                </a:cubicBezTo>
                <a:cubicBezTo>
                  <a:pt x="18356" y="14675"/>
                  <a:pt x="18039" y="14269"/>
                  <a:pt x="17803" y="13869"/>
                </a:cubicBezTo>
                <a:cubicBezTo>
                  <a:pt x="17591" y="13512"/>
                  <a:pt x="17227" y="12967"/>
                  <a:pt x="16994" y="12659"/>
                </a:cubicBezTo>
                <a:cubicBezTo>
                  <a:pt x="16618" y="12163"/>
                  <a:pt x="16569" y="12059"/>
                  <a:pt x="16569" y="11764"/>
                </a:cubicBezTo>
                <a:cubicBezTo>
                  <a:pt x="16569" y="11580"/>
                  <a:pt x="16525" y="11272"/>
                  <a:pt x="16471" y="11080"/>
                </a:cubicBezTo>
                <a:cubicBezTo>
                  <a:pt x="16320" y="10544"/>
                  <a:pt x="15584" y="9171"/>
                  <a:pt x="15248" y="8799"/>
                </a:cubicBezTo>
                <a:cubicBezTo>
                  <a:pt x="14947" y="8467"/>
                  <a:pt x="14788" y="8376"/>
                  <a:pt x="13919" y="8041"/>
                </a:cubicBezTo>
                <a:cubicBezTo>
                  <a:pt x="13366" y="7828"/>
                  <a:pt x="11709" y="6674"/>
                  <a:pt x="11577" y="6410"/>
                </a:cubicBezTo>
                <a:cubicBezTo>
                  <a:pt x="11367" y="5988"/>
                  <a:pt x="11320" y="5608"/>
                  <a:pt x="11405" y="5020"/>
                </a:cubicBezTo>
                <a:cubicBezTo>
                  <a:pt x="11471" y="4558"/>
                  <a:pt x="11527" y="4409"/>
                  <a:pt x="11715" y="4185"/>
                </a:cubicBezTo>
                <a:cubicBezTo>
                  <a:pt x="11933" y="3927"/>
                  <a:pt x="11944" y="3889"/>
                  <a:pt x="11922" y="3414"/>
                </a:cubicBezTo>
                <a:cubicBezTo>
                  <a:pt x="11910" y="3139"/>
                  <a:pt x="11868" y="2864"/>
                  <a:pt x="11829" y="2801"/>
                </a:cubicBezTo>
                <a:cubicBezTo>
                  <a:pt x="11790" y="2739"/>
                  <a:pt x="11740" y="2415"/>
                  <a:pt x="11719" y="2080"/>
                </a:cubicBezTo>
                <a:cubicBezTo>
                  <a:pt x="11671" y="1326"/>
                  <a:pt x="11525" y="927"/>
                  <a:pt x="11184" y="617"/>
                </a:cubicBezTo>
                <a:cubicBezTo>
                  <a:pt x="10733" y="206"/>
                  <a:pt x="10229" y="12"/>
                  <a:pt x="9592" y="2"/>
                </a:cubicBezTo>
                <a:cubicBezTo>
                  <a:pt x="9531" y="1"/>
                  <a:pt x="9475" y="0"/>
                  <a:pt x="9425" y="0"/>
                </a:cubicBezTo>
                <a:close/>
              </a:path>
            </a:pathLst>
          </a:custGeom>
          <a:ln w="12700">
            <a:miter lim="400000"/>
          </a:ln>
        </p:spPr>
      </p:pic>
      <p:sp>
        <p:nvSpPr>
          <p:cNvPr id="437"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441" name="Grupo"/>
          <p:cNvGrpSpPr/>
          <p:nvPr/>
        </p:nvGrpSpPr>
        <p:grpSpPr>
          <a:xfrm>
            <a:off x="-2167369" y="11217225"/>
            <a:ext cx="33912058" cy="2691538"/>
            <a:chOff x="0" y="-1"/>
            <a:chExt cx="33912057" cy="2691536"/>
          </a:xfrm>
        </p:grpSpPr>
        <p:sp>
          <p:nvSpPr>
            <p:cNvPr id="438"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439"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440"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442"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43"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44" name="PRODUCT POSITIONING"/>
          <p:cNvSpPr/>
          <p:nvPr/>
        </p:nvSpPr>
        <p:spPr>
          <a:xfrm>
            <a:off x="9491192" y="901803"/>
            <a:ext cx="1406926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PRODUCT POSITIONING</a:t>
            </a:r>
          </a:p>
        </p:txBody>
      </p:sp>
      <p:sp>
        <p:nvSpPr>
          <p:cNvPr id="445" name="Summary"/>
          <p:cNvSpPr/>
          <p:nvPr/>
        </p:nvSpPr>
        <p:spPr>
          <a:xfrm>
            <a:off x="9687928" y="2628177"/>
            <a:ext cx="269900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Summary</a:t>
            </a:r>
          </a:p>
        </p:txBody>
      </p:sp>
      <p:sp>
        <p:nvSpPr>
          <p:cNvPr id="446" name="The body is consist of bundle of cells…"/>
          <p:cNvSpPr/>
          <p:nvPr/>
        </p:nvSpPr>
        <p:spPr>
          <a:xfrm>
            <a:off x="9687928" y="3876057"/>
            <a:ext cx="13675790" cy="5257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The body is consist of bundle of cells </a:t>
            </a:r>
          </a:p>
          <a:p>
            <a:pPr marL="586153" indent="-586153" algn="l">
              <a:buSzPct val="75000"/>
              <a:buChar char="•"/>
              <a:defRPr sz="4800"/>
            </a:pPr>
            <a:r>
              <a:t>The body is like a car; it needs maintenance </a:t>
            </a:r>
          </a:p>
          <a:p>
            <a:pPr marL="586153" indent="-586153" algn="l">
              <a:buSzPct val="75000"/>
              <a:buChar char="•"/>
              <a:defRPr sz="4800"/>
            </a:pPr>
            <a:r>
              <a:t>The body is exposed to tortures </a:t>
            </a:r>
          </a:p>
          <a:p>
            <a:pPr marL="586153" indent="-586153" algn="l">
              <a:buSzPct val="75000"/>
              <a:buChar char="•"/>
              <a:defRPr sz="4800"/>
            </a:pPr>
            <a:r>
              <a:t>The body is fighting against the garbage within</a:t>
            </a:r>
          </a:p>
          <a:p>
            <a:pPr marL="586153" indent="-586153" algn="l">
              <a:buSzPct val="75000"/>
              <a:buChar char="•"/>
              <a:defRPr sz="4800"/>
            </a:pPr>
            <a:r>
              <a:t>The body is losing the battle</a:t>
            </a:r>
          </a:p>
          <a:p>
            <a:pPr marL="586153" indent="-586153" algn="l">
              <a:buSzPct val="75000"/>
              <a:buChar char="•"/>
              <a:defRPr sz="4800"/>
            </a:pPr>
            <a:r>
              <a:t>The body cannot talk to us</a:t>
            </a:r>
          </a:p>
          <a:p>
            <a:pPr marL="586153" indent="-586153" algn="l">
              <a:buSzPct val="75000"/>
              <a:buChar char="•"/>
              <a:defRPr sz="4800"/>
            </a:pPr>
            <a:r>
              <a:t>The body needs support</a:t>
            </a:r>
          </a:p>
        </p:txBody>
      </p:sp>
      <p:sp>
        <p:nvSpPr>
          <p:cNvPr id="447" name="DXN Products provide the best support"/>
          <p:cNvSpPr/>
          <p:nvPr/>
        </p:nvSpPr>
        <p:spPr>
          <a:xfrm>
            <a:off x="10211059" y="9543537"/>
            <a:ext cx="6982109" cy="1427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defRPr sz="4800" b="1">
                <a:latin typeface="Helvetica"/>
                <a:ea typeface="Helvetica"/>
                <a:cs typeface="Helvetica"/>
                <a:sym typeface="Helvetica"/>
              </a:defRPr>
            </a:lvl1pPr>
          </a:lstStyle>
          <a:p>
            <a:r>
              <a:t>DXN Products provide the best support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roduct Knowledge Training"/>
          <p:cNvSpPr/>
          <p:nvPr/>
        </p:nvSpPr>
        <p:spPr>
          <a:xfrm>
            <a:off x="8896412" y="1636941"/>
            <a:ext cx="11650371" cy="1193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200"/>
            </a:lvl1pPr>
          </a:lstStyle>
          <a:p>
            <a:r>
              <a:t>Product Knowledge Training</a:t>
            </a:r>
          </a:p>
        </p:txBody>
      </p:sp>
      <p:pic>
        <p:nvPicPr>
          <p:cNvPr id="126" name="DXN-02.png" descr="DXN-02.png"/>
          <p:cNvPicPr>
            <a:picLocks noChangeAspect="1"/>
          </p:cNvPicPr>
          <p:nvPr/>
        </p:nvPicPr>
        <p:blipFill>
          <a:blip r:embed="rId2">
            <a:extLst/>
          </a:blip>
          <a:stretch>
            <a:fillRect/>
          </a:stretch>
        </p:blipFill>
        <p:spPr>
          <a:xfrm>
            <a:off x="3837216" y="539127"/>
            <a:ext cx="3508840" cy="3389429"/>
          </a:xfrm>
          <a:prstGeom prst="rect">
            <a:avLst/>
          </a:prstGeom>
          <a:ln w="12700">
            <a:miter lim="400000"/>
          </a:ln>
        </p:spPr>
      </p:pic>
      <p:sp>
        <p:nvSpPr>
          <p:cNvPr id="127" name="Rectángulo"/>
          <p:cNvSpPr/>
          <p:nvPr/>
        </p:nvSpPr>
        <p:spPr>
          <a:xfrm>
            <a:off x="7754135" y="-2531744"/>
            <a:ext cx="176521" cy="6428339"/>
          </a:xfrm>
          <a:prstGeom prst="rect">
            <a:avLst/>
          </a:prstGeom>
          <a:solidFill>
            <a:srgbClr val="FFFFFF"/>
          </a:solidFill>
          <a:ln w="12700">
            <a:miter lim="400000"/>
          </a:ln>
        </p:spPr>
        <p:txBody>
          <a:bodyPr lIns="50800" tIns="50800" rIns="50800" bIns="50800" anchor="ctr"/>
          <a:lstStyle/>
          <a:p>
            <a:pPr>
              <a:defRPr sz="3600"/>
            </a:pPr>
            <a:endParaRPr/>
          </a:p>
        </p:txBody>
      </p:sp>
      <p:sp>
        <p:nvSpPr>
          <p:cNvPr id="128" name="Óvalo"/>
          <p:cNvSpPr/>
          <p:nvPr/>
        </p:nvSpPr>
        <p:spPr>
          <a:xfrm rot="60000">
            <a:off x="1886019" y="6960765"/>
            <a:ext cx="20611961" cy="5673125"/>
          </a:xfrm>
          <a:prstGeom prst="ellipse">
            <a:avLst/>
          </a:prstGeom>
          <a:solidFill>
            <a:schemeClr val="accent3">
              <a:hueOff val="1072396"/>
              <a:satOff val="5650"/>
              <a:lumOff val="-11199"/>
            </a:schemeClr>
          </a:solidFill>
          <a:ln w="12700">
            <a:miter lim="400000"/>
          </a:ln>
          <a:effectLst>
            <a:outerShdw blurRad="698500" dist="416356" dir="5400000" rotWithShape="0">
              <a:srgbClr val="000000">
                <a:alpha val="50000"/>
              </a:srgbClr>
            </a:outerShdw>
          </a:effectLst>
        </p:spPr>
        <p:txBody>
          <a:bodyPr lIns="50800" tIns="50800" rIns="50800" bIns="50800" anchor="ctr"/>
          <a:lstStyle/>
          <a:p>
            <a:pPr>
              <a:defRPr sz="3600"/>
            </a:pPr>
            <a:endParaRPr/>
          </a:p>
        </p:txBody>
      </p:sp>
      <p:pic>
        <p:nvPicPr>
          <p:cNvPr id="129" name="DXN-08.png" descr="DXN-08.png"/>
          <p:cNvPicPr>
            <a:picLocks noChangeAspect="1"/>
          </p:cNvPicPr>
          <p:nvPr/>
        </p:nvPicPr>
        <p:blipFill>
          <a:blip r:embed="rId3">
            <a:extLst/>
          </a:blip>
          <a:stretch>
            <a:fillRect/>
          </a:stretch>
        </p:blipFill>
        <p:spPr>
          <a:xfrm rot="21540000">
            <a:off x="3525979" y="4760614"/>
            <a:ext cx="16913851" cy="7263477"/>
          </a:xfrm>
          <a:prstGeom prst="rect">
            <a:avLst/>
          </a:prstGeom>
          <a:ln w="12700">
            <a:miter lim="400000"/>
          </a:ln>
          <a:effectLst>
            <a:outerShdw blurRad="190500" dist="8455" dir="5901431" rotWithShape="0">
              <a:srgbClr val="000000"/>
            </a:outerShdw>
          </a:effectLst>
        </p:spPr>
      </p:pic>
      <p:sp>
        <p:nvSpPr>
          <p:cNvPr id="134"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2062407" y="12686209"/>
            <a:ext cx="19856431" cy="6045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gano.png" descr="gano.png"/>
          <p:cNvPicPr>
            <a:picLocks noChangeAspect="1"/>
          </p:cNvPicPr>
          <p:nvPr/>
        </p:nvPicPr>
        <p:blipFill>
          <a:blip r:embed="rId2">
            <a:extLst/>
          </a:blip>
          <a:stretch>
            <a:fillRect/>
          </a:stretch>
        </p:blipFill>
        <p:spPr>
          <a:xfrm>
            <a:off x="12387060" y="2110048"/>
            <a:ext cx="4658798" cy="4658798"/>
          </a:xfrm>
          <a:prstGeom prst="rect">
            <a:avLst/>
          </a:prstGeom>
          <a:ln w="12700">
            <a:miter lim="400000"/>
          </a:ln>
        </p:spPr>
      </p:pic>
      <p:sp>
        <p:nvSpPr>
          <p:cNvPr id="453"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457" name="Grupo"/>
          <p:cNvGrpSpPr/>
          <p:nvPr/>
        </p:nvGrpSpPr>
        <p:grpSpPr>
          <a:xfrm>
            <a:off x="-2167369" y="11217225"/>
            <a:ext cx="33912058" cy="2691538"/>
            <a:chOff x="0" y="-1"/>
            <a:chExt cx="33912057" cy="2691536"/>
          </a:xfrm>
        </p:grpSpPr>
        <p:sp>
          <p:nvSpPr>
            <p:cNvPr id="454"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455"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456"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45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59"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60" name="Ganoderma"/>
          <p:cNvSpPr/>
          <p:nvPr/>
        </p:nvSpPr>
        <p:spPr>
          <a:xfrm>
            <a:off x="4116504" y="901803"/>
            <a:ext cx="664067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Ganoderma</a:t>
            </a:r>
          </a:p>
        </p:txBody>
      </p:sp>
      <p:sp>
        <p:nvSpPr>
          <p:cNvPr id="461" name="Major Active Elements :"/>
          <p:cNvSpPr/>
          <p:nvPr/>
        </p:nvSpPr>
        <p:spPr>
          <a:xfrm>
            <a:off x="3466784" y="3710428"/>
            <a:ext cx="651693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Major Active Elements :</a:t>
            </a:r>
          </a:p>
        </p:txBody>
      </p:sp>
      <p:sp>
        <p:nvSpPr>
          <p:cNvPr id="462" name="Polysaccharides…"/>
          <p:cNvSpPr/>
          <p:nvPr/>
        </p:nvSpPr>
        <p:spPr>
          <a:xfrm>
            <a:off x="3466784" y="5081202"/>
            <a:ext cx="7262799" cy="452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Polysaccharides </a:t>
            </a:r>
          </a:p>
          <a:p>
            <a:pPr marL="586153" indent="-586153" algn="l">
              <a:buSzPct val="75000"/>
              <a:buChar char="•"/>
              <a:defRPr sz="4800"/>
            </a:pPr>
            <a:r>
              <a:t>Organic Germanium </a:t>
            </a:r>
          </a:p>
          <a:p>
            <a:pPr marL="586153" indent="-586153" algn="l">
              <a:buSzPct val="75000"/>
              <a:buChar char="•"/>
              <a:defRPr sz="4800"/>
            </a:pPr>
            <a:r>
              <a:t>Adenosine </a:t>
            </a:r>
          </a:p>
          <a:p>
            <a:pPr marL="586153" indent="-586153" algn="l">
              <a:buSzPct val="75000"/>
              <a:buChar char="•"/>
              <a:defRPr sz="4800"/>
            </a:pPr>
            <a:r>
              <a:t>Triterpenoids </a:t>
            </a:r>
          </a:p>
          <a:p>
            <a:pPr marL="586153" indent="-586153" algn="l">
              <a:buSzPct val="75000"/>
              <a:buChar char="•"/>
              <a:defRPr sz="4800"/>
            </a:pPr>
            <a:r>
              <a:t>Ganoderic Essence </a:t>
            </a:r>
          </a:p>
          <a:p>
            <a:pPr marL="586153" indent="-586153" algn="l">
              <a:buSzPct val="75000"/>
              <a:buChar char="•"/>
              <a:defRPr sz="4800"/>
            </a:pPr>
            <a:r>
              <a:t>More than 400 elements</a:t>
            </a:r>
          </a:p>
        </p:txBody>
      </p:sp>
      <p:pic>
        <p:nvPicPr>
          <p:cNvPr id="463" name="gano.png" descr="gano.png"/>
          <p:cNvPicPr>
            <a:picLocks noChangeAspect="1"/>
          </p:cNvPicPr>
          <p:nvPr/>
        </p:nvPicPr>
        <p:blipFill>
          <a:blip r:embed="rId2">
            <a:extLst/>
          </a:blip>
          <a:stretch>
            <a:fillRect/>
          </a:stretch>
        </p:blipFill>
        <p:spPr>
          <a:xfrm>
            <a:off x="14564199" y="1367071"/>
            <a:ext cx="9365353" cy="9365354"/>
          </a:xfrm>
          <a:prstGeom prst="rect">
            <a:avLst/>
          </a:prstGeom>
          <a:ln w="12700">
            <a:miter lim="400000"/>
          </a:ln>
        </p:spPr>
      </p:pic>
      <p:pic>
        <p:nvPicPr>
          <p:cNvPr id="464" name="gano.png" descr="gano.png"/>
          <p:cNvPicPr>
            <a:picLocks noChangeAspect="1"/>
          </p:cNvPicPr>
          <p:nvPr/>
        </p:nvPicPr>
        <p:blipFill>
          <a:blip r:embed="rId2">
            <a:extLst/>
          </a:blip>
          <a:stretch>
            <a:fillRect/>
          </a:stretch>
        </p:blipFill>
        <p:spPr>
          <a:xfrm flipH="1">
            <a:off x="11050902" y="4334185"/>
            <a:ext cx="6152977" cy="61529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Fotolia_95725846_Subscription_Monthly_XXL.jpg" descr="Fotolia_95725846_Subscription_Monthly_XXL.jpg"/>
          <p:cNvPicPr>
            <a:picLocks noChangeAspect="1"/>
          </p:cNvPicPr>
          <p:nvPr/>
        </p:nvPicPr>
        <p:blipFill>
          <a:blip r:embed="rId2">
            <a:alphaModFix amt="52615"/>
            <a:extLst/>
          </a:blip>
          <a:stretch>
            <a:fillRect/>
          </a:stretch>
        </p:blipFill>
        <p:spPr>
          <a:xfrm>
            <a:off x="-291087" y="-2354522"/>
            <a:ext cx="25245346" cy="16830232"/>
          </a:xfrm>
          <a:prstGeom prst="rect">
            <a:avLst/>
          </a:prstGeom>
          <a:ln w="12700">
            <a:miter lim="400000"/>
          </a:ln>
        </p:spPr>
      </p:pic>
      <p:sp>
        <p:nvSpPr>
          <p:cNvPr id="47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474" name="Grupo"/>
          <p:cNvGrpSpPr/>
          <p:nvPr/>
        </p:nvGrpSpPr>
        <p:grpSpPr>
          <a:xfrm>
            <a:off x="-2167369" y="11217225"/>
            <a:ext cx="33912058" cy="2691538"/>
            <a:chOff x="0" y="-1"/>
            <a:chExt cx="33912057" cy="2691536"/>
          </a:xfrm>
        </p:grpSpPr>
        <p:sp>
          <p:nvSpPr>
            <p:cNvPr id="47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47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47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47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76"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77" name="RG Is More Potent In"/>
          <p:cNvSpPr/>
          <p:nvPr/>
        </p:nvSpPr>
        <p:spPr>
          <a:xfrm>
            <a:off x="9084175" y="901803"/>
            <a:ext cx="11408970"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RG Is More Potent In</a:t>
            </a:r>
          </a:p>
        </p:txBody>
      </p:sp>
      <p:sp>
        <p:nvSpPr>
          <p:cNvPr id="478" name="RG For Detoxification"/>
          <p:cNvSpPr/>
          <p:nvPr/>
        </p:nvSpPr>
        <p:spPr>
          <a:xfrm>
            <a:off x="7845069" y="8341206"/>
            <a:ext cx="637996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RG For Detoxification</a:t>
            </a:r>
          </a:p>
        </p:txBody>
      </p:sp>
      <p:sp>
        <p:nvSpPr>
          <p:cNvPr id="479" name="Triterpenoids…"/>
          <p:cNvSpPr/>
          <p:nvPr/>
        </p:nvSpPr>
        <p:spPr>
          <a:xfrm>
            <a:off x="7760387" y="4536593"/>
            <a:ext cx="5544946" cy="304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Triterpenoids </a:t>
            </a:r>
          </a:p>
          <a:p>
            <a:pPr marL="586153" indent="-586153" algn="l">
              <a:buSzPct val="75000"/>
              <a:buChar char="•"/>
              <a:defRPr sz="4800"/>
            </a:pPr>
            <a:r>
              <a:t>Adenosine </a:t>
            </a:r>
          </a:p>
          <a:p>
            <a:pPr marL="586153" indent="-586153" algn="l">
              <a:buSzPct val="75000"/>
              <a:buChar char="•"/>
              <a:defRPr sz="4800"/>
            </a:pPr>
            <a:r>
              <a:t>Polysaccharides </a:t>
            </a:r>
          </a:p>
        </p:txBody>
      </p:sp>
      <p:pic>
        <p:nvPicPr>
          <p:cNvPr id="480" name="15HF003.jpg.png" descr="15HF003.jpg.png"/>
          <p:cNvPicPr>
            <a:picLocks noChangeAspect="1"/>
          </p:cNvPicPr>
          <p:nvPr/>
        </p:nvPicPr>
        <p:blipFill>
          <a:blip r:embed="rId4">
            <a:extLst/>
          </a:blip>
          <a:stretch>
            <a:fillRect/>
          </a:stretch>
        </p:blipFill>
        <p:spPr>
          <a:xfrm>
            <a:off x="14751980" y="3279485"/>
            <a:ext cx="6985001" cy="6985001"/>
          </a:xfrm>
          <a:prstGeom prst="rect">
            <a:avLst/>
          </a:prstGeom>
          <a:ln w="12700">
            <a:miter lim="400000"/>
          </a:ln>
        </p:spPr>
      </p:pic>
      <p:pic>
        <p:nvPicPr>
          <p:cNvPr id="481" name="15HF002.png" descr="15HF002.png"/>
          <p:cNvPicPr>
            <a:picLocks noChangeAspect="1"/>
          </p:cNvPicPr>
          <p:nvPr/>
        </p:nvPicPr>
        <p:blipFill>
          <a:blip r:embed="rId5">
            <a:extLst/>
          </a:blip>
          <a:stretch>
            <a:fillRect/>
          </a:stretch>
        </p:blipFill>
        <p:spPr>
          <a:xfrm>
            <a:off x="13864133" y="5928462"/>
            <a:ext cx="4241083" cy="4241082"/>
          </a:xfrm>
          <a:prstGeom prst="rect">
            <a:avLst/>
          </a:prstGeom>
          <a:ln w="12700">
            <a:miter lim="400000"/>
          </a:ln>
        </p:spPr>
      </p:pic>
      <p:pic>
        <p:nvPicPr>
          <p:cNvPr id="482" name="15HF001.png" descr="15HF001.png"/>
          <p:cNvPicPr>
            <a:picLocks noChangeAspect="1"/>
          </p:cNvPicPr>
          <p:nvPr/>
        </p:nvPicPr>
        <p:blipFill>
          <a:blip r:embed="rId6">
            <a:extLst/>
          </a:blip>
          <a:stretch>
            <a:fillRect/>
          </a:stretch>
        </p:blipFill>
        <p:spPr>
          <a:xfrm>
            <a:off x="17860596" y="4868653"/>
            <a:ext cx="5649264" cy="5649264"/>
          </a:xfrm>
          <a:prstGeom prst="rect">
            <a:avLst/>
          </a:prstGeom>
          <a:ln w="12700">
            <a:miter lim="400000"/>
          </a:ln>
        </p:spPr>
      </p:pic>
      <p:sp>
        <p:nvSpPr>
          <p:cNvPr id="486"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Fotolia_95725846_Subscription_Monthly_XXL.jpg" descr="Fotolia_95725846_Subscription_Monthly_XXL.jpg"/>
          <p:cNvPicPr>
            <a:picLocks noChangeAspect="1"/>
          </p:cNvPicPr>
          <p:nvPr/>
        </p:nvPicPr>
        <p:blipFill>
          <a:blip r:embed="rId2">
            <a:alphaModFix amt="52615"/>
            <a:extLst/>
          </a:blip>
          <a:stretch>
            <a:fillRect/>
          </a:stretch>
        </p:blipFill>
        <p:spPr>
          <a:xfrm>
            <a:off x="-291087" y="-2354522"/>
            <a:ext cx="25245346" cy="16830232"/>
          </a:xfrm>
          <a:prstGeom prst="rect">
            <a:avLst/>
          </a:prstGeom>
          <a:ln w="12700">
            <a:miter lim="400000"/>
          </a:ln>
        </p:spPr>
      </p:pic>
      <p:sp>
        <p:nvSpPr>
          <p:cNvPr id="489"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493" name="Grupo"/>
          <p:cNvGrpSpPr/>
          <p:nvPr/>
        </p:nvGrpSpPr>
        <p:grpSpPr>
          <a:xfrm>
            <a:off x="-2167369" y="11217225"/>
            <a:ext cx="33912058" cy="2691538"/>
            <a:chOff x="0" y="-1"/>
            <a:chExt cx="33912057" cy="2691536"/>
          </a:xfrm>
        </p:grpSpPr>
        <p:sp>
          <p:nvSpPr>
            <p:cNvPr id="490"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491"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492"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494"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495"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496" name="GL Is More Potent In"/>
          <p:cNvSpPr/>
          <p:nvPr/>
        </p:nvSpPr>
        <p:spPr>
          <a:xfrm>
            <a:off x="8472355" y="901803"/>
            <a:ext cx="1127363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GL Is More Potent In</a:t>
            </a:r>
          </a:p>
        </p:txBody>
      </p:sp>
      <p:sp>
        <p:nvSpPr>
          <p:cNvPr id="497" name="GL For Balancing"/>
          <p:cNvSpPr/>
          <p:nvPr/>
        </p:nvSpPr>
        <p:spPr>
          <a:xfrm>
            <a:off x="8026639" y="8341206"/>
            <a:ext cx="5183982"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GL For Balancing</a:t>
            </a:r>
          </a:p>
        </p:txBody>
      </p:sp>
      <p:sp>
        <p:nvSpPr>
          <p:cNvPr id="498" name="Organic Germanium…"/>
          <p:cNvSpPr/>
          <p:nvPr/>
        </p:nvSpPr>
        <p:spPr>
          <a:xfrm>
            <a:off x="7941957" y="4168294"/>
            <a:ext cx="6605650"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Organic Germanium </a:t>
            </a:r>
          </a:p>
          <a:p>
            <a:pPr marL="586153" indent="-586153" algn="l">
              <a:buSzPct val="75000"/>
              <a:buChar char="•"/>
              <a:defRPr sz="4800"/>
            </a:pPr>
            <a:r>
              <a:t>Ganoderic Acid </a:t>
            </a:r>
          </a:p>
          <a:p>
            <a:pPr marL="586153" indent="-586153" algn="l">
              <a:buSzPct val="75000"/>
              <a:buChar char="•"/>
              <a:defRPr sz="4800"/>
            </a:pPr>
            <a:r>
              <a:t>Polysaccharides </a:t>
            </a:r>
          </a:p>
          <a:p>
            <a:pPr marL="586153" indent="-586153" algn="l">
              <a:buSzPct val="75000"/>
              <a:buChar char="•"/>
              <a:defRPr sz="4800"/>
            </a:pPr>
            <a:r>
              <a:t>Minerals </a:t>
            </a:r>
          </a:p>
          <a:p>
            <a:pPr marL="586153" indent="-586153" algn="l">
              <a:buSzPct val="75000"/>
              <a:buChar char="•"/>
              <a:defRPr sz="4800"/>
            </a:pPr>
            <a:r>
              <a:t>Vitamins</a:t>
            </a:r>
          </a:p>
        </p:txBody>
      </p:sp>
      <p:pic>
        <p:nvPicPr>
          <p:cNvPr id="499" name="15HF004.png" descr="15HF004.png"/>
          <p:cNvPicPr>
            <a:picLocks noChangeAspect="1"/>
          </p:cNvPicPr>
          <p:nvPr/>
        </p:nvPicPr>
        <p:blipFill>
          <a:blip r:embed="rId4">
            <a:extLst/>
          </a:blip>
          <a:stretch>
            <a:fillRect/>
          </a:stretch>
        </p:blipFill>
        <p:spPr>
          <a:xfrm>
            <a:off x="18618489" y="5424800"/>
            <a:ext cx="4045172" cy="4045171"/>
          </a:xfrm>
          <a:prstGeom prst="rect">
            <a:avLst/>
          </a:prstGeom>
          <a:ln w="12700">
            <a:miter lim="400000"/>
          </a:ln>
        </p:spPr>
      </p:pic>
      <p:pic>
        <p:nvPicPr>
          <p:cNvPr id="500" name="15HF003.png" descr="15HF003.png"/>
          <p:cNvPicPr>
            <a:picLocks noChangeAspect="1"/>
          </p:cNvPicPr>
          <p:nvPr/>
        </p:nvPicPr>
        <p:blipFill>
          <a:blip r:embed="rId5">
            <a:extLst/>
          </a:blip>
          <a:stretch>
            <a:fillRect/>
          </a:stretch>
        </p:blipFill>
        <p:spPr>
          <a:xfrm>
            <a:off x="12707138" y="4040920"/>
            <a:ext cx="5634160" cy="5634160"/>
          </a:xfrm>
          <a:prstGeom prst="rect">
            <a:avLst/>
          </a:prstGeom>
          <a:ln w="12700">
            <a:miter lim="400000"/>
          </a:ln>
        </p:spPr>
      </p:pic>
      <p:pic>
        <p:nvPicPr>
          <p:cNvPr id="501" name="15HF034.png" descr="15HF034.png"/>
          <p:cNvPicPr>
            <a:picLocks noChangeAspect="1"/>
          </p:cNvPicPr>
          <p:nvPr/>
        </p:nvPicPr>
        <p:blipFill>
          <a:blip r:embed="rId6">
            <a:extLst/>
          </a:blip>
          <a:stretch>
            <a:fillRect/>
          </a:stretch>
        </p:blipFill>
        <p:spPr>
          <a:xfrm>
            <a:off x="14435196" y="3365500"/>
            <a:ext cx="6985001" cy="6985000"/>
          </a:xfrm>
          <a:prstGeom prst="rect">
            <a:avLst/>
          </a:prstGeom>
          <a:ln w="12700">
            <a:miter lim="400000"/>
          </a:ln>
        </p:spPr>
      </p:pic>
      <p:sp>
        <p:nvSpPr>
          <p:cNvPr id="502"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Fotolia_95725846_Subscription_Monthly_XXL.jpg" descr="Fotolia_95725846_Subscription_Monthly_XXL.jpg"/>
          <p:cNvPicPr>
            <a:picLocks noChangeAspect="1"/>
          </p:cNvPicPr>
          <p:nvPr/>
        </p:nvPicPr>
        <p:blipFill>
          <a:blip r:embed="rId2">
            <a:alphaModFix amt="52615"/>
            <a:extLst/>
          </a:blip>
          <a:stretch>
            <a:fillRect/>
          </a:stretch>
        </p:blipFill>
        <p:spPr>
          <a:xfrm flipH="1">
            <a:off x="-9223470" y="-5018168"/>
            <a:ext cx="37027524" cy="24685017"/>
          </a:xfrm>
          <a:prstGeom prst="rect">
            <a:avLst/>
          </a:prstGeom>
          <a:ln w="12700">
            <a:miter lim="400000"/>
          </a:ln>
        </p:spPr>
      </p:pic>
      <p:sp>
        <p:nvSpPr>
          <p:cNvPr id="505"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09" name="Grupo"/>
          <p:cNvGrpSpPr/>
          <p:nvPr/>
        </p:nvGrpSpPr>
        <p:grpSpPr>
          <a:xfrm>
            <a:off x="-2167369" y="11217225"/>
            <a:ext cx="33912058" cy="2691538"/>
            <a:chOff x="0" y="-1"/>
            <a:chExt cx="33912057" cy="2691536"/>
          </a:xfrm>
        </p:grpSpPr>
        <p:sp>
          <p:nvSpPr>
            <p:cNvPr id="506"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07"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08"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10"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11"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12" name="Spirulina"/>
          <p:cNvSpPr/>
          <p:nvPr/>
        </p:nvSpPr>
        <p:spPr>
          <a:xfrm>
            <a:off x="6359681" y="901803"/>
            <a:ext cx="4855770"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Spirulina</a:t>
            </a:r>
          </a:p>
        </p:txBody>
      </p:sp>
      <p:sp>
        <p:nvSpPr>
          <p:cNvPr id="513" name="Benefits:"/>
          <p:cNvSpPr/>
          <p:nvPr/>
        </p:nvSpPr>
        <p:spPr>
          <a:xfrm>
            <a:off x="8358847" y="2733386"/>
            <a:ext cx="3591720"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6400" b="1">
                <a:latin typeface="Helvetica"/>
                <a:ea typeface="Helvetica"/>
                <a:cs typeface="Helvetica"/>
                <a:sym typeface="Helvetica"/>
              </a:defRPr>
            </a:lvl1pPr>
          </a:lstStyle>
          <a:p>
            <a:r>
              <a:t>Benefits:</a:t>
            </a:r>
          </a:p>
        </p:txBody>
      </p:sp>
      <p:sp>
        <p:nvSpPr>
          <p:cNvPr id="514" name="Complete Food Source…"/>
          <p:cNvSpPr/>
          <p:nvPr/>
        </p:nvSpPr>
        <p:spPr>
          <a:xfrm>
            <a:off x="8366236" y="3958840"/>
            <a:ext cx="8662441" cy="673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Complete Food Source </a:t>
            </a:r>
          </a:p>
          <a:p>
            <a:pPr marL="586153" indent="-586153" algn="l">
              <a:buSzPct val="75000"/>
              <a:buChar char="•"/>
              <a:defRPr sz="4800"/>
            </a:pPr>
            <a:r>
              <a:t>Good Quality Protein </a:t>
            </a:r>
          </a:p>
          <a:p>
            <a:pPr marL="586153" indent="-586153" algn="l">
              <a:buSzPct val="75000"/>
              <a:buChar char="•"/>
              <a:defRPr sz="4800"/>
            </a:pPr>
            <a:r>
              <a:t>Good Quality Carbohydrate </a:t>
            </a:r>
          </a:p>
          <a:p>
            <a:pPr marL="586153" indent="-586153" algn="l">
              <a:buSzPct val="75000"/>
              <a:buChar char="•"/>
              <a:defRPr sz="4800"/>
            </a:pPr>
            <a:r>
              <a:t>Good Quality Fat </a:t>
            </a:r>
          </a:p>
          <a:p>
            <a:pPr marL="586153" indent="-586153" algn="l">
              <a:buSzPct val="75000"/>
              <a:buChar char="•"/>
              <a:defRPr sz="4800"/>
            </a:pPr>
            <a:r>
              <a:t>Good Quality Fiber </a:t>
            </a:r>
          </a:p>
          <a:p>
            <a:pPr marL="586153" indent="-586153" algn="l">
              <a:buSzPct val="75000"/>
              <a:buChar char="•"/>
              <a:defRPr sz="4800"/>
            </a:pPr>
            <a:r>
              <a:t>Good Quality Phytonutrients </a:t>
            </a:r>
          </a:p>
          <a:p>
            <a:pPr marL="586153" indent="-586153" algn="l">
              <a:buSzPct val="75000"/>
              <a:buChar char="•"/>
              <a:defRPr sz="4800"/>
            </a:pPr>
            <a:r>
              <a:t>Wide Range of Vitamins </a:t>
            </a:r>
          </a:p>
          <a:p>
            <a:pPr marL="586153" indent="-586153" algn="l">
              <a:buSzPct val="75000"/>
              <a:buChar char="•"/>
              <a:defRPr sz="4800"/>
            </a:pPr>
            <a:r>
              <a:t>Good Quality Chlorophyll </a:t>
            </a:r>
          </a:p>
          <a:p>
            <a:pPr marL="586153" indent="-586153" algn="l">
              <a:buSzPct val="75000"/>
              <a:buChar char="•"/>
              <a:defRPr sz="4800"/>
            </a:pPr>
            <a:r>
              <a:t>Food Orchestra:</a:t>
            </a:r>
          </a:p>
        </p:txBody>
      </p:sp>
      <p:pic>
        <p:nvPicPr>
          <p:cNvPr id="515" name="spirulina.png" descr="spirulina.png"/>
          <p:cNvPicPr>
            <a:picLocks noChangeAspect="1"/>
          </p:cNvPicPr>
          <p:nvPr/>
        </p:nvPicPr>
        <p:blipFill>
          <a:blip r:embed="rId4">
            <a:extLst/>
          </a:blip>
          <a:stretch>
            <a:fillRect/>
          </a:stretch>
        </p:blipFill>
        <p:spPr>
          <a:xfrm>
            <a:off x="546455" y="2432556"/>
            <a:ext cx="8850888" cy="8850888"/>
          </a:xfrm>
          <a:prstGeom prst="rect">
            <a:avLst/>
          </a:prstGeom>
          <a:ln w="12700">
            <a:miter lim="400000"/>
          </a:ln>
        </p:spPr>
      </p:pic>
      <p:sp>
        <p:nvSpPr>
          <p:cNvPr id="519"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Fotolia_67907528_Subscription_Monthly_XXL.jpg" descr="Fotolia_67907528_Subscription_Monthly_XXL.jpg"/>
          <p:cNvPicPr>
            <a:picLocks noChangeAspect="1"/>
          </p:cNvPicPr>
          <p:nvPr/>
        </p:nvPicPr>
        <p:blipFill>
          <a:blip r:embed="rId2">
            <a:alphaModFix amt="42225"/>
            <a:extLst/>
          </a:blip>
          <a:stretch>
            <a:fillRect/>
          </a:stretch>
        </p:blipFill>
        <p:spPr>
          <a:xfrm>
            <a:off x="-1282785" y="-2781914"/>
            <a:ext cx="26431776" cy="17644619"/>
          </a:xfrm>
          <a:prstGeom prst="rect">
            <a:avLst/>
          </a:prstGeom>
          <a:ln w="12700">
            <a:miter lim="400000"/>
          </a:ln>
        </p:spPr>
      </p:pic>
      <p:sp>
        <p:nvSpPr>
          <p:cNvPr id="522"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26" name="Grupo"/>
          <p:cNvGrpSpPr/>
          <p:nvPr/>
        </p:nvGrpSpPr>
        <p:grpSpPr>
          <a:xfrm>
            <a:off x="-2167369" y="11217225"/>
            <a:ext cx="33912058" cy="2691538"/>
            <a:chOff x="0" y="-1"/>
            <a:chExt cx="33912057" cy="2691536"/>
          </a:xfrm>
        </p:grpSpPr>
        <p:sp>
          <p:nvSpPr>
            <p:cNvPr id="523"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24"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25"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27"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28"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29" name="Adaptogen"/>
          <p:cNvSpPr/>
          <p:nvPr/>
        </p:nvSpPr>
        <p:spPr>
          <a:xfrm>
            <a:off x="3953053" y="901803"/>
            <a:ext cx="621273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Adaptogen</a:t>
            </a:r>
          </a:p>
        </p:txBody>
      </p:sp>
      <p:sp>
        <p:nvSpPr>
          <p:cNvPr id="530" name="Ganoderma is a powerful adaptogen"/>
          <p:cNvSpPr/>
          <p:nvPr/>
        </p:nvSpPr>
        <p:spPr>
          <a:xfrm>
            <a:off x="2309311" y="4062440"/>
            <a:ext cx="1064865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Ganoderma is a powerful adaptogen</a:t>
            </a:r>
          </a:p>
        </p:txBody>
      </p:sp>
      <p:sp>
        <p:nvSpPr>
          <p:cNvPr id="531" name="Dr. Hans Selye – Nobel Prize Winner…"/>
          <p:cNvSpPr/>
          <p:nvPr/>
        </p:nvSpPr>
        <p:spPr>
          <a:xfrm>
            <a:off x="2224628" y="5333735"/>
            <a:ext cx="12243638"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Dr. Hans Selye – Nobel Prize Winner </a:t>
            </a:r>
          </a:p>
          <a:p>
            <a:pPr marL="586153" indent="-586153" algn="l">
              <a:buSzPct val="75000"/>
              <a:buChar char="•"/>
              <a:defRPr sz="4800"/>
            </a:pPr>
            <a:r>
              <a:t>As an adaptogen, ganoderma </a:t>
            </a:r>
          </a:p>
          <a:p>
            <a:pPr marL="1221153" lvl="1" indent="-586153" algn="l">
              <a:buSzPct val="75000"/>
              <a:buChar char="•"/>
              <a:defRPr sz="4800"/>
            </a:pPr>
            <a:r>
              <a:t>Is non-toxic </a:t>
            </a:r>
          </a:p>
          <a:p>
            <a:pPr marL="1221153" lvl="1" indent="-586153" algn="l">
              <a:buSzPct val="75000"/>
              <a:buChar char="•"/>
              <a:defRPr sz="4800"/>
            </a:pPr>
            <a:r>
              <a:t>Not limited to special organs or tissues </a:t>
            </a:r>
          </a:p>
          <a:p>
            <a:pPr marL="1221153" lvl="1" indent="-586153" algn="l">
              <a:buSzPct val="75000"/>
              <a:buChar char="•"/>
              <a:defRPr sz="4800"/>
            </a:pPr>
            <a:r>
              <a:t>Has overall normalising effect</a:t>
            </a:r>
          </a:p>
        </p:txBody>
      </p:sp>
      <p:pic>
        <p:nvPicPr>
          <p:cNvPr id="532" name="gano.png" descr="gano.png"/>
          <p:cNvPicPr>
            <a:picLocks noChangeAspect="1"/>
          </p:cNvPicPr>
          <p:nvPr/>
        </p:nvPicPr>
        <p:blipFill>
          <a:blip r:embed="rId4">
            <a:extLst/>
          </a:blip>
          <a:stretch>
            <a:fillRect/>
          </a:stretch>
        </p:blipFill>
        <p:spPr>
          <a:xfrm rot="20592964">
            <a:off x="1248984" y="2312931"/>
            <a:ext cx="1186739" cy="1186738"/>
          </a:xfrm>
          <a:prstGeom prst="rect">
            <a:avLst/>
          </a:prstGeom>
          <a:ln w="12700">
            <a:miter lim="400000"/>
          </a:ln>
        </p:spPr>
      </p:pic>
      <p:pic>
        <p:nvPicPr>
          <p:cNvPr id="533" name="gano.png" descr="gano.png"/>
          <p:cNvPicPr>
            <a:picLocks noChangeAspect="1"/>
          </p:cNvPicPr>
          <p:nvPr/>
        </p:nvPicPr>
        <p:blipFill>
          <a:blip r:embed="rId4">
            <a:extLst/>
          </a:blip>
          <a:stretch>
            <a:fillRect/>
          </a:stretch>
        </p:blipFill>
        <p:spPr>
          <a:xfrm>
            <a:off x="1929859" y="2474137"/>
            <a:ext cx="1896897" cy="1896897"/>
          </a:xfrm>
          <a:prstGeom prst="rect">
            <a:avLst/>
          </a:prstGeom>
          <a:ln w="12700">
            <a:miter lim="400000"/>
          </a:ln>
        </p:spPr>
      </p:pic>
      <p:pic>
        <p:nvPicPr>
          <p:cNvPr id="534" name="gano.png" descr="gano.png"/>
          <p:cNvPicPr>
            <a:picLocks noChangeAspect="1"/>
          </p:cNvPicPr>
          <p:nvPr/>
        </p:nvPicPr>
        <p:blipFill>
          <a:blip r:embed="rId4">
            <a:extLst/>
          </a:blip>
          <a:stretch>
            <a:fillRect/>
          </a:stretch>
        </p:blipFill>
        <p:spPr>
          <a:xfrm flipH="1">
            <a:off x="599173" y="2927946"/>
            <a:ext cx="1896897" cy="1896896"/>
          </a:xfrm>
          <a:prstGeom prst="rect">
            <a:avLst/>
          </a:prstGeom>
          <a:ln w="12700">
            <a:miter lim="400000"/>
          </a:ln>
        </p:spPr>
      </p:pic>
      <p:sp>
        <p:nvSpPr>
          <p:cNvPr id="535"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Fotolia_67625957_Subscription_Monthly_XL.jpg" descr="Fotolia_67625957_Subscription_Monthly_XL.jpg"/>
          <p:cNvPicPr>
            <a:picLocks noChangeAspect="1"/>
          </p:cNvPicPr>
          <p:nvPr/>
        </p:nvPicPr>
        <p:blipFill>
          <a:blip r:embed="rId2">
            <a:alphaModFix amt="22540"/>
            <a:extLst/>
          </a:blip>
          <a:stretch>
            <a:fillRect/>
          </a:stretch>
        </p:blipFill>
        <p:spPr>
          <a:xfrm>
            <a:off x="-3129178" y="-896371"/>
            <a:ext cx="29016530" cy="19346772"/>
          </a:xfrm>
          <a:prstGeom prst="rect">
            <a:avLst/>
          </a:prstGeom>
          <a:ln w="12700">
            <a:miter lim="400000"/>
          </a:ln>
        </p:spPr>
      </p:pic>
      <p:sp>
        <p:nvSpPr>
          <p:cNvPr id="538"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42" name="Grupo"/>
          <p:cNvGrpSpPr/>
          <p:nvPr/>
        </p:nvGrpSpPr>
        <p:grpSpPr>
          <a:xfrm>
            <a:off x="-2167369" y="11217225"/>
            <a:ext cx="33912058" cy="2691538"/>
            <a:chOff x="0" y="-1"/>
            <a:chExt cx="33912057" cy="2691536"/>
          </a:xfrm>
        </p:grpSpPr>
        <p:sp>
          <p:nvSpPr>
            <p:cNvPr id="539"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40"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41"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43"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44"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45" name="Ganoderma"/>
          <p:cNvSpPr/>
          <p:nvPr/>
        </p:nvSpPr>
        <p:spPr>
          <a:xfrm>
            <a:off x="8871661" y="901803"/>
            <a:ext cx="6640678"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Ganoderma</a:t>
            </a:r>
          </a:p>
        </p:txBody>
      </p:sp>
      <p:sp>
        <p:nvSpPr>
          <p:cNvPr id="546" name="Different Approach Between Drug And Ganoderma"/>
          <p:cNvSpPr/>
          <p:nvPr/>
        </p:nvSpPr>
        <p:spPr>
          <a:xfrm>
            <a:off x="5166817" y="2758623"/>
            <a:ext cx="1405036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Different Approach Between Drug And Ganoderma</a:t>
            </a:r>
          </a:p>
        </p:txBody>
      </p:sp>
      <p:sp>
        <p:nvSpPr>
          <p:cNvPr id="547" name="Chemical / Synthetic…"/>
          <p:cNvSpPr/>
          <p:nvPr/>
        </p:nvSpPr>
        <p:spPr>
          <a:xfrm>
            <a:off x="4355953" y="4842148"/>
            <a:ext cx="6629424" cy="5994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Chemical / Synthetic </a:t>
            </a:r>
          </a:p>
          <a:p>
            <a:pPr marL="586153" indent="-586153" algn="l">
              <a:buSzPct val="75000"/>
              <a:buChar char="•"/>
              <a:defRPr sz="4800"/>
            </a:pPr>
            <a:r>
              <a:t>Side Effect </a:t>
            </a:r>
          </a:p>
          <a:p>
            <a:pPr marL="586153" indent="-586153" algn="l">
              <a:buSzPct val="75000"/>
              <a:buChar char="•"/>
              <a:defRPr sz="4800"/>
            </a:pPr>
            <a:r>
              <a:t>Cure </a:t>
            </a:r>
          </a:p>
          <a:p>
            <a:pPr marL="586153" indent="-586153" algn="l">
              <a:buSzPct val="75000"/>
              <a:buChar char="•"/>
              <a:defRPr sz="4800"/>
            </a:pPr>
            <a:r>
              <a:t>Target specific </a:t>
            </a:r>
          </a:p>
          <a:p>
            <a:pPr marL="586153" indent="-586153" algn="l">
              <a:buSzPct val="75000"/>
              <a:buChar char="•"/>
              <a:defRPr sz="4800"/>
            </a:pPr>
            <a:r>
              <a:t>Disease </a:t>
            </a:r>
          </a:p>
          <a:p>
            <a:pPr marL="586153" indent="-586153" algn="l">
              <a:buSzPct val="75000"/>
              <a:buChar char="•"/>
              <a:defRPr sz="4800"/>
            </a:pPr>
            <a:r>
              <a:t>Human technology </a:t>
            </a:r>
          </a:p>
          <a:p>
            <a:pPr marL="586153" indent="-586153" algn="l">
              <a:buSzPct val="75000"/>
              <a:buChar char="•"/>
              <a:defRPr sz="4800"/>
            </a:pPr>
            <a:r>
              <a:t>Single molecule </a:t>
            </a:r>
          </a:p>
          <a:p>
            <a:pPr marL="586153" indent="-586153" algn="l">
              <a:buSzPct val="75000"/>
              <a:buChar char="•"/>
              <a:defRPr sz="4800"/>
            </a:pPr>
            <a:r>
              <a:t>Over dose111</a:t>
            </a:r>
          </a:p>
        </p:txBody>
      </p:sp>
      <p:sp>
        <p:nvSpPr>
          <p:cNvPr id="548" name="Drug"/>
          <p:cNvSpPr/>
          <p:nvPr/>
        </p:nvSpPr>
        <p:spPr>
          <a:xfrm>
            <a:off x="4966964" y="3821423"/>
            <a:ext cx="1536503"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Drug</a:t>
            </a:r>
          </a:p>
        </p:txBody>
      </p:sp>
      <p:sp>
        <p:nvSpPr>
          <p:cNvPr id="549" name="Ganoderma"/>
          <p:cNvSpPr/>
          <p:nvPr/>
        </p:nvSpPr>
        <p:spPr>
          <a:xfrm>
            <a:off x="14054244" y="3821423"/>
            <a:ext cx="350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Ganoderma</a:t>
            </a:r>
          </a:p>
        </p:txBody>
      </p:sp>
      <p:sp>
        <p:nvSpPr>
          <p:cNvPr id="550" name="Natural…"/>
          <p:cNvSpPr/>
          <p:nvPr/>
        </p:nvSpPr>
        <p:spPr>
          <a:xfrm>
            <a:off x="13679484" y="4842148"/>
            <a:ext cx="7983956" cy="5994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Natural </a:t>
            </a:r>
          </a:p>
          <a:p>
            <a:pPr marL="586153" indent="-586153" algn="l">
              <a:buSzPct val="75000"/>
              <a:buChar char="•"/>
              <a:defRPr sz="4800"/>
            </a:pPr>
            <a:r>
              <a:t>Ailment reflection </a:t>
            </a:r>
          </a:p>
          <a:p>
            <a:pPr marL="586153" indent="-586153" algn="l">
              <a:buSzPct val="75000"/>
              <a:buChar char="•"/>
              <a:defRPr sz="4800"/>
            </a:pPr>
            <a:r>
              <a:t>Prevention </a:t>
            </a:r>
          </a:p>
          <a:p>
            <a:pPr marL="586153" indent="-586153" algn="l">
              <a:buSzPct val="75000"/>
              <a:buChar char="•"/>
              <a:defRPr sz="4800"/>
            </a:pPr>
            <a:r>
              <a:t>Overall normalizing effect </a:t>
            </a:r>
          </a:p>
          <a:p>
            <a:pPr marL="586153" indent="-586153" algn="l">
              <a:buSzPct val="75000"/>
              <a:buChar char="•"/>
              <a:defRPr sz="4800"/>
            </a:pPr>
            <a:r>
              <a:t>Body Wellness </a:t>
            </a:r>
          </a:p>
          <a:p>
            <a:pPr marL="586153" indent="-586153" algn="l">
              <a:buSzPct val="75000"/>
              <a:buChar char="•"/>
              <a:defRPr sz="4800"/>
            </a:pPr>
            <a:r>
              <a:t>Natural technology </a:t>
            </a:r>
          </a:p>
          <a:p>
            <a:pPr marL="586153" indent="-586153" algn="l">
              <a:buSzPct val="75000"/>
              <a:buChar char="•"/>
              <a:defRPr sz="4800"/>
            </a:pPr>
            <a:r>
              <a:t>&gt; 400 elements </a:t>
            </a:r>
          </a:p>
          <a:p>
            <a:pPr marL="586153" indent="-586153" algn="l">
              <a:buSzPct val="75000"/>
              <a:buChar char="•"/>
              <a:defRPr sz="4800"/>
            </a:pPr>
            <a:r>
              <a:t>Any usage/consumption</a:t>
            </a:r>
          </a:p>
        </p:txBody>
      </p:sp>
      <p:pic>
        <p:nvPicPr>
          <p:cNvPr id="551" name="gano.png" descr="gano.png"/>
          <p:cNvPicPr>
            <a:picLocks noChangeAspect="1"/>
          </p:cNvPicPr>
          <p:nvPr/>
        </p:nvPicPr>
        <p:blipFill>
          <a:blip r:embed="rId4">
            <a:extLst/>
          </a:blip>
          <a:stretch>
            <a:fillRect/>
          </a:stretch>
        </p:blipFill>
        <p:spPr>
          <a:xfrm>
            <a:off x="19028196" y="3158029"/>
            <a:ext cx="3311573" cy="3311573"/>
          </a:xfrm>
          <a:prstGeom prst="rect">
            <a:avLst/>
          </a:prstGeom>
          <a:ln w="12700">
            <a:miter lim="400000"/>
          </a:ln>
        </p:spPr>
      </p:pic>
      <p:sp>
        <p:nvSpPr>
          <p:cNvPr id="552"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4" name="Fotolia_54604060_Subscription_Monthly_XXL.jpg" descr="Fotolia_54604060_Subscription_Monthly_XXL.jpg"/>
          <p:cNvPicPr>
            <a:picLocks noChangeAspect="1"/>
          </p:cNvPicPr>
          <p:nvPr/>
        </p:nvPicPr>
        <p:blipFill>
          <a:blip r:embed="rId2">
            <a:alphaModFix amt="36311"/>
            <a:extLst/>
          </a:blip>
          <a:stretch>
            <a:fillRect/>
          </a:stretch>
        </p:blipFill>
        <p:spPr>
          <a:xfrm>
            <a:off x="-43621" y="-4435570"/>
            <a:ext cx="30382091" cy="20276743"/>
          </a:xfrm>
          <a:prstGeom prst="rect">
            <a:avLst/>
          </a:prstGeom>
          <a:ln w="12700">
            <a:miter lim="400000"/>
          </a:ln>
        </p:spPr>
      </p:pic>
      <p:sp>
        <p:nvSpPr>
          <p:cNvPr id="555"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59" name="Grupo"/>
          <p:cNvGrpSpPr/>
          <p:nvPr/>
        </p:nvGrpSpPr>
        <p:grpSpPr>
          <a:xfrm>
            <a:off x="-2167369" y="11217225"/>
            <a:ext cx="33912058" cy="2691538"/>
            <a:chOff x="0" y="-1"/>
            <a:chExt cx="33912057" cy="2691536"/>
          </a:xfrm>
        </p:grpSpPr>
        <p:sp>
          <p:nvSpPr>
            <p:cNvPr id="556"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57"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58"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60"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61"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62" name="Lingzhi Coffee 3 In 1"/>
          <p:cNvSpPr/>
          <p:nvPr/>
        </p:nvSpPr>
        <p:spPr>
          <a:xfrm>
            <a:off x="6521043" y="901803"/>
            <a:ext cx="1134191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Lingzhi Coffee 3 In 1</a:t>
            </a:r>
          </a:p>
        </p:txBody>
      </p:sp>
      <p:sp>
        <p:nvSpPr>
          <p:cNvPr id="563" name="1 + 1 = 11"/>
          <p:cNvSpPr/>
          <p:nvPr/>
        </p:nvSpPr>
        <p:spPr>
          <a:xfrm>
            <a:off x="10715700" y="2463563"/>
            <a:ext cx="295259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1 + 1 = 11</a:t>
            </a:r>
          </a:p>
        </p:txBody>
      </p:sp>
      <p:sp>
        <p:nvSpPr>
          <p:cNvPr id="564" name="Anti-stress…"/>
          <p:cNvSpPr/>
          <p:nvPr/>
        </p:nvSpPr>
        <p:spPr>
          <a:xfrm>
            <a:off x="1948081" y="5981699"/>
            <a:ext cx="7475549"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Anti-stress </a:t>
            </a:r>
          </a:p>
          <a:p>
            <a:pPr marL="586153" indent="-586153" algn="l">
              <a:buSzPct val="75000"/>
              <a:buChar char="•"/>
              <a:defRPr sz="4800"/>
            </a:pPr>
            <a:r>
              <a:t>High Penetrating Power </a:t>
            </a:r>
          </a:p>
          <a:p>
            <a:pPr marL="586153" indent="-586153" algn="l">
              <a:buSzPct val="75000"/>
              <a:buChar char="•"/>
              <a:defRPr sz="4800"/>
            </a:pPr>
            <a:r>
              <a:t>Psychosomatic Effect </a:t>
            </a:r>
          </a:p>
          <a:p>
            <a:pPr marL="586153" indent="-586153" algn="l">
              <a:buSzPct val="75000"/>
              <a:buChar char="•"/>
              <a:defRPr sz="4800"/>
            </a:pPr>
            <a:r>
              <a:t>Diuretic Effect </a:t>
            </a:r>
          </a:p>
          <a:p>
            <a:pPr marL="586153" indent="-586153" algn="l">
              <a:buSzPct val="75000"/>
              <a:buChar char="•"/>
              <a:defRPr sz="4800"/>
            </a:pPr>
            <a:r>
              <a:t>Fast Consumable Food</a:t>
            </a:r>
          </a:p>
        </p:txBody>
      </p:sp>
      <p:sp>
        <p:nvSpPr>
          <p:cNvPr id="565" name="Coffee"/>
          <p:cNvSpPr/>
          <p:nvPr/>
        </p:nvSpPr>
        <p:spPr>
          <a:xfrm>
            <a:off x="1895582" y="4862182"/>
            <a:ext cx="201096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Coffee</a:t>
            </a:r>
          </a:p>
        </p:txBody>
      </p:sp>
      <p:sp>
        <p:nvSpPr>
          <p:cNvPr id="566" name="Ganoderma"/>
          <p:cNvSpPr/>
          <p:nvPr/>
        </p:nvSpPr>
        <p:spPr>
          <a:xfrm>
            <a:off x="15685383" y="4862182"/>
            <a:ext cx="350192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Ganoderma</a:t>
            </a:r>
          </a:p>
        </p:txBody>
      </p:sp>
      <p:sp>
        <p:nvSpPr>
          <p:cNvPr id="567" name="Nutrition…"/>
          <p:cNvSpPr/>
          <p:nvPr/>
        </p:nvSpPr>
        <p:spPr>
          <a:xfrm>
            <a:off x="15864208" y="5981699"/>
            <a:ext cx="5104815"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Nutrition </a:t>
            </a:r>
          </a:p>
          <a:p>
            <a:pPr marL="586153" indent="-586153" algn="l">
              <a:buSzPct val="75000"/>
              <a:buChar char="•"/>
              <a:defRPr sz="4800"/>
            </a:pPr>
            <a:r>
              <a:t>Detoxification </a:t>
            </a:r>
          </a:p>
          <a:p>
            <a:pPr marL="586153" indent="-586153" algn="l">
              <a:buSzPct val="75000"/>
              <a:buChar char="•"/>
              <a:defRPr sz="4800"/>
            </a:pPr>
            <a:r>
              <a:t>Anti-oxidant </a:t>
            </a:r>
          </a:p>
          <a:p>
            <a:pPr marL="586153" indent="-586153" algn="l">
              <a:buSzPct val="75000"/>
              <a:buChar char="•"/>
              <a:defRPr sz="4800"/>
            </a:pPr>
            <a:r>
              <a:t>Adaptogen </a:t>
            </a:r>
          </a:p>
          <a:p>
            <a:pPr marL="586153" indent="-586153" algn="l">
              <a:buSzPct val="75000"/>
              <a:buChar char="•"/>
              <a:defRPr sz="4800"/>
            </a:pPr>
            <a:r>
              <a:t>Rich In Enzyme </a:t>
            </a:r>
          </a:p>
        </p:txBody>
      </p:sp>
      <p:pic>
        <p:nvPicPr>
          <p:cNvPr id="568" name="gano.png" descr="gano.png"/>
          <p:cNvPicPr>
            <a:picLocks noChangeAspect="1"/>
          </p:cNvPicPr>
          <p:nvPr/>
        </p:nvPicPr>
        <p:blipFill>
          <a:blip r:embed="rId4">
            <a:extLst/>
          </a:blip>
          <a:stretch>
            <a:fillRect/>
          </a:stretch>
        </p:blipFill>
        <p:spPr>
          <a:xfrm>
            <a:off x="19420971" y="3625496"/>
            <a:ext cx="3311572" cy="3311573"/>
          </a:xfrm>
          <a:prstGeom prst="rect">
            <a:avLst/>
          </a:prstGeom>
          <a:ln w="12700">
            <a:miter lim="400000"/>
          </a:ln>
        </p:spPr>
      </p:pic>
      <p:pic>
        <p:nvPicPr>
          <p:cNvPr id="569" name="pasted-image.tiff" descr="pasted-image.tiff"/>
          <p:cNvPicPr>
            <a:picLocks noChangeAspect="1"/>
          </p:cNvPicPr>
          <p:nvPr/>
        </p:nvPicPr>
        <p:blipFill>
          <a:blip r:embed="rId5">
            <a:extLst/>
          </a:blip>
          <a:stretch>
            <a:fillRect/>
          </a:stretch>
        </p:blipFill>
        <p:spPr>
          <a:xfrm>
            <a:off x="4171243" y="4146153"/>
            <a:ext cx="5299591" cy="2270259"/>
          </a:xfrm>
          <a:prstGeom prst="rect">
            <a:avLst/>
          </a:prstGeom>
          <a:ln w="12700">
            <a:miter lim="400000"/>
          </a:ln>
        </p:spPr>
      </p:pic>
      <p:sp>
        <p:nvSpPr>
          <p:cNvPr id="570"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pic>
        <p:nvPicPr>
          <p:cNvPr id="571" name="15FB002.png" descr="15FB002.png"/>
          <p:cNvPicPr>
            <a:picLocks noChangeAspect="1"/>
          </p:cNvPicPr>
          <p:nvPr/>
        </p:nvPicPr>
        <p:blipFill>
          <a:blip r:embed="rId6">
            <a:extLst/>
          </a:blip>
          <a:stretch>
            <a:fillRect/>
          </a:stretch>
        </p:blipFill>
        <p:spPr>
          <a:xfrm>
            <a:off x="8531605" y="3149553"/>
            <a:ext cx="7909192" cy="79091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Fotolia_54219168_Subscription_Monthly_XXL.jpg" descr="Fotolia_54219168_Subscription_Monthly_XXL.jpg"/>
          <p:cNvPicPr>
            <a:picLocks noChangeAspect="1"/>
          </p:cNvPicPr>
          <p:nvPr/>
        </p:nvPicPr>
        <p:blipFill>
          <a:blip r:embed="rId2">
            <a:alphaModFix amt="53305"/>
            <a:extLst/>
          </a:blip>
          <a:stretch>
            <a:fillRect/>
          </a:stretch>
        </p:blipFill>
        <p:spPr>
          <a:xfrm>
            <a:off x="-3567933" y="-1887873"/>
            <a:ext cx="29649897" cy="19766599"/>
          </a:xfrm>
          <a:prstGeom prst="rect">
            <a:avLst/>
          </a:prstGeom>
          <a:ln w="12700">
            <a:miter lim="400000"/>
          </a:ln>
        </p:spPr>
      </p:pic>
      <p:sp>
        <p:nvSpPr>
          <p:cNvPr id="57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78" name="Grupo"/>
          <p:cNvGrpSpPr/>
          <p:nvPr/>
        </p:nvGrpSpPr>
        <p:grpSpPr>
          <a:xfrm>
            <a:off x="-2167369" y="11217225"/>
            <a:ext cx="33912058" cy="2691538"/>
            <a:chOff x="0" y="-1"/>
            <a:chExt cx="33912057" cy="2691536"/>
          </a:xfrm>
        </p:grpSpPr>
        <p:sp>
          <p:nvSpPr>
            <p:cNvPr id="57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7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7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7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80"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81" name="Lingzhi Coffee 3 In 1"/>
          <p:cNvSpPr/>
          <p:nvPr/>
        </p:nvSpPr>
        <p:spPr>
          <a:xfrm>
            <a:off x="6521043" y="901803"/>
            <a:ext cx="1134191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Lingzhi Coffee 3 In 1</a:t>
            </a:r>
          </a:p>
        </p:txBody>
      </p:sp>
      <p:sp>
        <p:nvSpPr>
          <p:cNvPr id="582" name="1 + 1 = 11"/>
          <p:cNvSpPr/>
          <p:nvPr/>
        </p:nvSpPr>
        <p:spPr>
          <a:xfrm>
            <a:off x="10715700" y="2463563"/>
            <a:ext cx="295259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1 + 1 = 11</a:t>
            </a:r>
          </a:p>
        </p:txBody>
      </p:sp>
      <p:sp>
        <p:nvSpPr>
          <p:cNvPr id="583" name="Anti-stress…"/>
          <p:cNvSpPr/>
          <p:nvPr/>
        </p:nvSpPr>
        <p:spPr>
          <a:xfrm>
            <a:off x="2438614" y="5950363"/>
            <a:ext cx="7475549"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Anti-stress </a:t>
            </a:r>
          </a:p>
          <a:p>
            <a:pPr marL="586153" indent="-586153" algn="l">
              <a:buSzPct val="75000"/>
              <a:buChar char="•"/>
              <a:defRPr sz="4800"/>
            </a:pPr>
            <a:r>
              <a:t>High Penetrating Power </a:t>
            </a:r>
          </a:p>
          <a:p>
            <a:pPr marL="586153" indent="-586153" algn="l">
              <a:buSzPct val="75000"/>
              <a:buChar char="•"/>
              <a:defRPr sz="4800"/>
            </a:pPr>
            <a:r>
              <a:t>Psychosomatic Effect </a:t>
            </a:r>
          </a:p>
          <a:p>
            <a:pPr marL="586153" indent="-586153" algn="l">
              <a:buSzPct val="75000"/>
              <a:buChar char="•"/>
              <a:defRPr sz="4800"/>
            </a:pPr>
            <a:r>
              <a:t>Diuretic Effect </a:t>
            </a:r>
          </a:p>
          <a:p>
            <a:pPr marL="586153" indent="-586153" algn="l">
              <a:buSzPct val="75000"/>
              <a:buChar char="•"/>
              <a:defRPr sz="4800"/>
            </a:pPr>
            <a:r>
              <a:t>Fast Consumable Food</a:t>
            </a:r>
          </a:p>
        </p:txBody>
      </p:sp>
      <p:sp>
        <p:nvSpPr>
          <p:cNvPr id="584" name="Coffee"/>
          <p:cNvSpPr/>
          <p:nvPr/>
        </p:nvSpPr>
        <p:spPr>
          <a:xfrm>
            <a:off x="3049625" y="3946166"/>
            <a:ext cx="189921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Coffee</a:t>
            </a:r>
          </a:p>
        </p:txBody>
      </p:sp>
      <p:sp>
        <p:nvSpPr>
          <p:cNvPr id="585" name="Ganoderma"/>
          <p:cNvSpPr/>
          <p:nvPr/>
        </p:nvSpPr>
        <p:spPr>
          <a:xfrm>
            <a:off x="17099430" y="3977502"/>
            <a:ext cx="337749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Ganoderma</a:t>
            </a:r>
          </a:p>
        </p:txBody>
      </p:sp>
      <p:sp>
        <p:nvSpPr>
          <p:cNvPr id="586" name="Nutrition…"/>
          <p:cNvSpPr/>
          <p:nvPr/>
        </p:nvSpPr>
        <p:spPr>
          <a:xfrm>
            <a:off x="16724670" y="5734826"/>
            <a:ext cx="5669914" cy="452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Nutrition </a:t>
            </a:r>
          </a:p>
          <a:p>
            <a:pPr marL="586153" indent="-586153" algn="l">
              <a:buSzPct val="75000"/>
              <a:buChar char="•"/>
              <a:defRPr sz="4800"/>
            </a:pPr>
            <a:r>
              <a:t>Detoxification </a:t>
            </a:r>
          </a:p>
          <a:p>
            <a:pPr marL="586153" indent="-586153" algn="l">
              <a:buSzPct val="75000"/>
              <a:buChar char="•"/>
              <a:defRPr sz="4800"/>
            </a:pPr>
            <a:r>
              <a:t>Anti-oxidant </a:t>
            </a:r>
          </a:p>
          <a:p>
            <a:pPr marL="586153" indent="-586153" algn="l">
              <a:buSzPct val="75000"/>
              <a:buChar char="•"/>
              <a:defRPr sz="4800"/>
            </a:pPr>
            <a:r>
              <a:t>Adaptogen </a:t>
            </a:r>
          </a:p>
          <a:p>
            <a:pPr marL="586153" indent="-586153" algn="l">
              <a:buSzPct val="75000"/>
              <a:buChar char="•"/>
              <a:defRPr sz="4800"/>
            </a:pPr>
            <a:r>
              <a:t>Rich In Enzyme </a:t>
            </a:r>
          </a:p>
          <a:p>
            <a:pPr marL="586153" indent="-586153" algn="l">
              <a:buSzPct val="75000"/>
              <a:buChar char="•"/>
              <a:defRPr sz="4800"/>
            </a:pPr>
            <a:r>
              <a:t>Alkaline In Nature </a:t>
            </a:r>
          </a:p>
        </p:txBody>
      </p:sp>
      <p:pic>
        <p:nvPicPr>
          <p:cNvPr id="587" name="15FB002.png" descr="15FB002.png"/>
          <p:cNvPicPr>
            <a:picLocks noChangeAspect="1"/>
          </p:cNvPicPr>
          <p:nvPr/>
        </p:nvPicPr>
        <p:blipFill>
          <a:blip r:embed="rId4">
            <a:extLst/>
          </a:blip>
          <a:stretch>
            <a:fillRect/>
          </a:stretch>
        </p:blipFill>
        <p:spPr>
          <a:xfrm>
            <a:off x="8993700" y="3766995"/>
            <a:ext cx="6985001" cy="6985001"/>
          </a:xfrm>
          <a:prstGeom prst="rect">
            <a:avLst/>
          </a:prstGeom>
          <a:ln w="12700">
            <a:miter lim="400000"/>
          </a:ln>
        </p:spPr>
      </p:pic>
      <p:sp>
        <p:nvSpPr>
          <p:cNvPr id="588"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Fotolia_55328864_Subscription_Monthly_XXL.jpg" descr="Fotolia_55328864_Subscription_Monthly_XXL.jpg"/>
          <p:cNvPicPr>
            <a:picLocks noChangeAspect="1"/>
          </p:cNvPicPr>
          <p:nvPr/>
        </p:nvPicPr>
        <p:blipFill>
          <a:blip r:embed="rId2">
            <a:alphaModFix amt="26123"/>
            <a:extLst/>
          </a:blip>
          <a:stretch>
            <a:fillRect/>
          </a:stretch>
        </p:blipFill>
        <p:spPr>
          <a:xfrm>
            <a:off x="-2217245" y="-6487374"/>
            <a:ext cx="27237833" cy="20428375"/>
          </a:xfrm>
          <a:prstGeom prst="rect">
            <a:avLst/>
          </a:prstGeom>
          <a:ln w="12700">
            <a:miter lim="400000"/>
          </a:ln>
        </p:spPr>
      </p:pic>
      <p:sp>
        <p:nvSpPr>
          <p:cNvPr id="591"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595" name="Grupo"/>
          <p:cNvGrpSpPr/>
          <p:nvPr/>
        </p:nvGrpSpPr>
        <p:grpSpPr>
          <a:xfrm>
            <a:off x="-2167369" y="11217225"/>
            <a:ext cx="33912058" cy="2691538"/>
            <a:chOff x="0" y="-1"/>
            <a:chExt cx="33912057" cy="2691536"/>
          </a:xfrm>
        </p:grpSpPr>
        <p:sp>
          <p:nvSpPr>
            <p:cNvPr id="592"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593"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594"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596"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597"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598" name="DXN Cordyceps Coffee 3 in 1"/>
          <p:cNvSpPr/>
          <p:nvPr/>
        </p:nvSpPr>
        <p:spPr>
          <a:xfrm>
            <a:off x="3924756" y="901803"/>
            <a:ext cx="16534487"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Cordyceps Coffee 3 in 1 </a:t>
            </a:r>
          </a:p>
        </p:txBody>
      </p:sp>
      <p:sp>
        <p:nvSpPr>
          <p:cNvPr id="599" name="DXN Cordyceps Coffee 3 in 1 is specially formulated from instant coffee powder added with Cordyceps extract. This unique formulation makes a smooth and aromatic coffee to zest up your day."/>
          <p:cNvSpPr/>
          <p:nvPr/>
        </p:nvSpPr>
        <p:spPr>
          <a:xfrm>
            <a:off x="10877931" y="4965699"/>
            <a:ext cx="11869719" cy="378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800"/>
            </a:lvl1pPr>
          </a:lstStyle>
          <a:p>
            <a:r>
              <a:t>DXN Cordyceps Coffee 3 in 1 is specially formulated from instant coffee powder added with Cordyceps extract. This unique formulation makes a smooth and aromatic coffee to zest up your day. </a:t>
            </a:r>
          </a:p>
        </p:txBody>
      </p:sp>
      <p:pic>
        <p:nvPicPr>
          <p:cNvPr id="600" name="15FB056.png" descr="15FB056.png"/>
          <p:cNvPicPr>
            <a:picLocks noChangeAspect="1"/>
          </p:cNvPicPr>
          <p:nvPr/>
        </p:nvPicPr>
        <p:blipFill>
          <a:blip r:embed="rId4">
            <a:extLst/>
          </a:blip>
          <a:stretch>
            <a:fillRect/>
          </a:stretch>
        </p:blipFill>
        <p:spPr>
          <a:xfrm>
            <a:off x="1772398" y="2848214"/>
            <a:ext cx="8677652" cy="8677652"/>
          </a:xfrm>
          <a:prstGeom prst="rect">
            <a:avLst/>
          </a:prstGeom>
          <a:ln w="12700">
            <a:miter lim="400000"/>
          </a:ln>
        </p:spPr>
      </p:pic>
      <p:sp>
        <p:nvSpPr>
          <p:cNvPr id="601"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Fotolia_58447065_Subscription_Monthly_XXL.jpg" descr="Fotolia_58447065_Subscription_Monthly_XXL.jpg"/>
          <p:cNvPicPr>
            <a:picLocks noChangeAspect="1"/>
          </p:cNvPicPr>
          <p:nvPr/>
        </p:nvPicPr>
        <p:blipFill>
          <a:blip r:embed="rId2">
            <a:alphaModFix amt="46557"/>
            <a:extLst/>
          </a:blip>
          <a:stretch>
            <a:fillRect/>
          </a:stretch>
        </p:blipFill>
        <p:spPr>
          <a:xfrm>
            <a:off x="-625382" y="-3682793"/>
            <a:ext cx="29469114" cy="26313617"/>
          </a:xfrm>
          <a:prstGeom prst="rect">
            <a:avLst/>
          </a:prstGeom>
          <a:ln w="12700">
            <a:miter lim="400000"/>
          </a:ln>
        </p:spPr>
      </p:pic>
      <p:sp>
        <p:nvSpPr>
          <p:cNvPr id="60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08" name="Grupo"/>
          <p:cNvGrpSpPr/>
          <p:nvPr/>
        </p:nvGrpSpPr>
        <p:grpSpPr>
          <a:xfrm>
            <a:off x="-2167369" y="11217225"/>
            <a:ext cx="33912058" cy="2691538"/>
            <a:chOff x="0" y="-1"/>
            <a:chExt cx="33912057" cy="2691536"/>
          </a:xfrm>
        </p:grpSpPr>
        <p:sp>
          <p:nvSpPr>
            <p:cNvPr id="60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0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0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0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10"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11" name="Cocozhi"/>
          <p:cNvSpPr/>
          <p:nvPr/>
        </p:nvSpPr>
        <p:spPr>
          <a:xfrm>
            <a:off x="9898837" y="901803"/>
            <a:ext cx="458632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Cocozhi</a:t>
            </a:r>
          </a:p>
        </p:txBody>
      </p:sp>
      <p:sp>
        <p:nvSpPr>
          <p:cNvPr id="612" name="Benefits:"/>
          <p:cNvSpPr/>
          <p:nvPr/>
        </p:nvSpPr>
        <p:spPr>
          <a:xfrm>
            <a:off x="9706679" y="2679411"/>
            <a:ext cx="272236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Benefits:</a:t>
            </a:r>
          </a:p>
        </p:txBody>
      </p:sp>
      <p:sp>
        <p:nvSpPr>
          <p:cNvPr id="613" name="Nutritional values…"/>
          <p:cNvSpPr/>
          <p:nvPr/>
        </p:nvSpPr>
        <p:spPr>
          <a:xfrm>
            <a:off x="9063508" y="3520185"/>
            <a:ext cx="7949208"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Nutritional values </a:t>
            </a:r>
          </a:p>
          <a:p>
            <a:pPr marL="586153" indent="-586153" algn="l">
              <a:buSzPct val="75000"/>
              <a:buChar char="•"/>
              <a:defRPr sz="4800"/>
            </a:pPr>
            <a:r>
              <a:t>Antioxidant </a:t>
            </a:r>
          </a:p>
          <a:p>
            <a:pPr marL="586153" indent="-586153" algn="l">
              <a:buSzPct val="75000"/>
              <a:buChar char="•"/>
              <a:defRPr sz="4800"/>
            </a:pPr>
            <a:r>
              <a:t>Alkaline Drink </a:t>
            </a:r>
          </a:p>
          <a:p>
            <a:pPr marL="586153" indent="-586153" algn="l">
              <a:buSzPct val="75000"/>
              <a:buChar char="•"/>
              <a:defRPr sz="4800"/>
            </a:pPr>
            <a:r>
              <a:t>Enzyme Drink </a:t>
            </a:r>
          </a:p>
          <a:p>
            <a:pPr marL="586153" indent="-586153" algn="l">
              <a:buSzPct val="75000"/>
              <a:buChar char="•"/>
              <a:defRPr sz="4800"/>
            </a:pPr>
            <a:r>
              <a:t>Comparison with soft drink</a:t>
            </a:r>
          </a:p>
        </p:txBody>
      </p:sp>
      <p:sp>
        <p:nvSpPr>
          <p:cNvPr id="614" name="Features:"/>
          <p:cNvSpPr/>
          <p:nvPr/>
        </p:nvSpPr>
        <p:spPr>
          <a:xfrm>
            <a:off x="9627430" y="7829910"/>
            <a:ext cx="285839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Features:</a:t>
            </a:r>
          </a:p>
        </p:txBody>
      </p:sp>
      <p:sp>
        <p:nvSpPr>
          <p:cNvPr id="615" name="Contains Ganoderma and Cocoa…"/>
          <p:cNvSpPr/>
          <p:nvPr/>
        </p:nvSpPr>
        <p:spPr>
          <a:xfrm>
            <a:off x="9069201" y="8595048"/>
            <a:ext cx="13351484" cy="2311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Contains Ganoderma and Cocoa </a:t>
            </a:r>
          </a:p>
          <a:p>
            <a:pPr marL="586153" indent="-586153" algn="l">
              <a:buSzPct val="75000"/>
              <a:buChar char="•"/>
              <a:defRPr sz="4800"/>
            </a:pPr>
            <a:r>
              <a:t>Cocoa bean from the Theobroma Cacao Tree </a:t>
            </a:r>
          </a:p>
          <a:p>
            <a:pPr marL="586153" indent="-586153" algn="l">
              <a:buSzPct val="75000"/>
              <a:buChar char="•"/>
              <a:defRPr sz="4800"/>
            </a:pPr>
            <a:r>
              <a:t>It is natural</a:t>
            </a:r>
          </a:p>
        </p:txBody>
      </p:sp>
      <p:pic>
        <p:nvPicPr>
          <p:cNvPr id="616" name="15FB025.png" descr="15FB025.png"/>
          <p:cNvPicPr>
            <a:picLocks noChangeAspect="1"/>
          </p:cNvPicPr>
          <p:nvPr/>
        </p:nvPicPr>
        <p:blipFill>
          <a:blip r:embed="rId4">
            <a:extLst/>
          </a:blip>
          <a:stretch>
            <a:fillRect/>
          </a:stretch>
        </p:blipFill>
        <p:spPr>
          <a:xfrm>
            <a:off x="909800" y="1878540"/>
            <a:ext cx="9239399" cy="9239398"/>
          </a:xfrm>
          <a:prstGeom prst="rect">
            <a:avLst/>
          </a:prstGeom>
          <a:ln w="12700">
            <a:miter lim="400000"/>
          </a:ln>
        </p:spPr>
      </p:pic>
      <p:sp>
        <p:nvSpPr>
          <p:cNvPr id="617"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Fotolia_66418629_Subscription_Monthly_XXL.jpg" descr="Fotolia_66418629_Subscription_Monthly_XXL.jpg"/>
          <p:cNvPicPr>
            <a:picLocks noChangeAspect="1"/>
          </p:cNvPicPr>
          <p:nvPr/>
        </p:nvPicPr>
        <p:blipFill>
          <a:blip r:embed="rId2">
            <a:alphaModFix amt="34401"/>
            <a:extLst/>
          </a:blip>
          <a:stretch>
            <a:fillRect/>
          </a:stretch>
        </p:blipFill>
        <p:spPr>
          <a:xfrm>
            <a:off x="-32393" y="-2509071"/>
            <a:ext cx="25147626" cy="16765084"/>
          </a:xfrm>
          <a:prstGeom prst="rect">
            <a:avLst/>
          </a:prstGeom>
          <a:ln w="12700">
            <a:miter lim="400000"/>
          </a:ln>
        </p:spPr>
      </p:pic>
      <p:sp>
        <p:nvSpPr>
          <p:cNvPr id="137"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141" name="Grupo"/>
          <p:cNvGrpSpPr/>
          <p:nvPr/>
        </p:nvGrpSpPr>
        <p:grpSpPr>
          <a:xfrm>
            <a:off x="-2167369" y="11217225"/>
            <a:ext cx="33912058" cy="2691538"/>
            <a:chOff x="0" y="-1"/>
            <a:chExt cx="33912057" cy="2691536"/>
          </a:xfrm>
        </p:grpSpPr>
        <p:sp>
          <p:nvSpPr>
            <p:cNvPr id="138"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139"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140"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142"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143"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144" name="Learning DXN Products"/>
          <p:cNvSpPr/>
          <p:nvPr/>
        </p:nvSpPr>
        <p:spPr>
          <a:xfrm>
            <a:off x="3247500" y="901803"/>
            <a:ext cx="12986615"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Learning DXN Products</a:t>
            </a:r>
          </a:p>
        </p:txBody>
      </p:sp>
      <p:sp>
        <p:nvSpPr>
          <p:cNvPr id="145" name="Learning the differentiation strategy…"/>
          <p:cNvSpPr/>
          <p:nvPr/>
        </p:nvSpPr>
        <p:spPr>
          <a:xfrm>
            <a:off x="3267848" y="4495232"/>
            <a:ext cx="19777614" cy="378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800"/>
            </a:pPr>
            <a:r>
              <a:t>Learning the differentiation strategy</a:t>
            </a:r>
          </a:p>
          <a:p>
            <a:pPr algn="l">
              <a:defRPr sz="4800"/>
            </a:pPr>
            <a:r>
              <a:t>Learning the special features of the products</a:t>
            </a:r>
          </a:p>
          <a:p>
            <a:pPr algn="l">
              <a:defRPr sz="4800"/>
            </a:pPr>
            <a:r>
              <a:t>Learning about the food theories relating to the products </a:t>
            </a:r>
          </a:p>
          <a:p>
            <a:pPr algn="l">
              <a:defRPr sz="4800"/>
            </a:pPr>
            <a:r>
              <a:t>Learning about the product positioning for wellbeing</a:t>
            </a:r>
          </a:p>
          <a:p>
            <a:pPr algn="l">
              <a:defRPr sz="4800"/>
            </a:pPr>
            <a:r>
              <a:t>Learning the skill to use product knowledge for creating demand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Fotolia_58447065_Subscription_Monthly_XXL.jpg" descr="Fotolia_58447065_Subscription_Monthly_XXL.jpg"/>
          <p:cNvPicPr>
            <a:picLocks noChangeAspect="1"/>
          </p:cNvPicPr>
          <p:nvPr/>
        </p:nvPicPr>
        <p:blipFill>
          <a:blip r:embed="rId2">
            <a:alphaModFix amt="46557"/>
            <a:extLst/>
          </a:blip>
          <a:stretch>
            <a:fillRect/>
          </a:stretch>
        </p:blipFill>
        <p:spPr>
          <a:xfrm flipH="1">
            <a:off x="-13127898" y="-4368613"/>
            <a:ext cx="37924052" cy="33863214"/>
          </a:xfrm>
          <a:prstGeom prst="rect">
            <a:avLst/>
          </a:prstGeom>
          <a:ln w="12700">
            <a:miter lim="400000"/>
          </a:ln>
        </p:spPr>
      </p:pic>
      <p:sp>
        <p:nvSpPr>
          <p:cNvPr id="62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24" name="Grupo"/>
          <p:cNvGrpSpPr/>
          <p:nvPr/>
        </p:nvGrpSpPr>
        <p:grpSpPr>
          <a:xfrm>
            <a:off x="-2167369" y="11217225"/>
            <a:ext cx="33912058" cy="2691538"/>
            <a:chOff x="0" y="-1"/>
            <a:chExt cx="33912057" cy="2691536"/>
          </a:xfrm>
        </p:grpSpPr>
        <p:sp>
          <p:nvSpPr>
            <p:cNvPr id="62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2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2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2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26"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27" name="Cocozhi"/>
          <p:cNvSpPr/>
          <p:nvPr/>
        </p:nvSpPr>
        <p:spPr>
          <a:xfrm>
            <a:off x="9898837" y="901803"/>
            <a:ext cx="458632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Cocozhi</a:t>
            </a:r>
          </a:p>
        </p:txBody>
      </p:sp>
      <p:sp>
        <p:nvSpPr>
          <p:cNvPr id="628" name="Soft Drink"/>
          <p:cNvSpPr/>
          <p:nvPr/>
        </p:nvSpPr>
        <p:spPr>
          <a:xfrm>
            <a:off x="5915217" y="2792196"/>
            <a:ext cx="302686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Soft Drink</a:t>
            </a:r>
          </a:p>
        </p:txBody>
      </p:sp>
      <p:sp>
        <p:nvSpPr>
          <p:cNvPr id="629" name="Acidic…"/>
          <p:cNvSpPr/>
          <p:nvPr/>
        </p:nvSpPr>
        <p:spPr>
          <a:xfrm>
            <a:off x="5272045" y="3587725"/>
            <a:ext cx="7059193" cy="304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Acidic </a:t>
            </a:r>
          </a:p>
          <a:p>
            <a:pPr marL="586153" indent="-586153" algn="l">
              <a:buSzPct val="75000"/>
              <a:buChar char="•"/>
              <a:defRPr sz="4800"/>
            </a:pPr>
            <a:r>
              <a:t>Contain Free Radicals </a:t>
            </a:r>
          </a:p>
          <a:p>
            <a:pPr marL="586153" indent="-586153" algn="l">
              <a:buSzPct val="75000"/>
              <a:buChar char="•"/>
              <a:defRPr sz="4800"/>
            </a:pPr>
            <a:r>
              <a:t>Empty Calorie </a:t>
            </a:r>
          </a:p>
          <a:p>
            <a:pPr marL="586153" indent="-586153" algn="l">
              <a:buSzPct val="75000"/>
              <a:buChar char="•"/>
              <a:defRPr sz="4800"/>
            </a:pPr>
            <a:r>
              <a:t>Poor Nutrition</a:t>
            </a:r>
          </a:p>
        </p:txBody>
      </p:sp>
      <p:sp>
        <p:nvSpPr>
          <p:cNvPr id="630" name="Cocozhi"/>
          <p:cNvSpPr/>
          <p:nvPr/>
        </p:nvSpPr>
        <p:spPr>
          <a:xfrm>
            <a:off x="5835968" y="6891880"/>
            <a:ext cx="2484836"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Cocozhi</a:t>
            </a:r>
          </a:p>
        </p:txBody>
      </p:sp>
      <p:sp>
        <p:nvSpPr>
          <p:cNvPr id="631" name="Alkaline…"/>
          <p:cNvSpPr/>
          <p:nvPr/>
        </p:nvSpPr>
        <p:spPr>
          <a:xfrm>
            <a:off x="5277739" y="7827113"/>
            <a:ext cx="5771717" cy="304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Alkaline </a:t>
            </a:r>
          </a:p>
          <a:p>
            <a:pPr marL="586153" indent="-586153" algn="l">
              <a:buSzPct val="75000"/>
              <a:buChar char="•"/>
              <a:defRPr sz="4800"/>
            </a:pPr>
            <a:r>
              <a:t>Non Free Radical </a:t>
            </a:r>
          </a:p>
          <a:p>
            <a:pPr marL="586153" indent="-586153" algn="l">
              <a:buSzPct val="75000"/>
              <a:buChar char="•"/>
              <a:defRPr sz="4800"/>
            </a:pPr>
            <a:r>
              <a:t>Low Calorie </a:t>
            </a:r>
          </a:p>
          <a:p>
            <a:pPr marL="586153" indent="-586153" algn="l">
              <a:buSzPct val="75000"/>
              <a:buChar char="•"/>
              <a:defRPr sz="4800"/>
            </a:pPr>
            <a:r>
              <a:t>Good Nutrition</a:t>
            </a:r>
          </a:p>
        </p:txBody>
      </p:sp>
      <p:pic>
        <p:nvPicPr>
          <p:cNvPr id="632" name="15FB025.png" descr="15FB025.png"/>
          <p:cNvPicPr>
            <a:picLocks noChangeAspect="1"/>
          </p:cNvPicPr>
          <p:nvPr/>
        </p:nvPicPr>
        <p:blipFill>
          <a:blip r:embed="rId4">
            <a:extLst/>
          </a:blip>
          <a:stretch>
            <a:fillRect/>
          </a:stretch>
        </p:blipFill>
        <p:spPr>
          <a:xfrm>
            <a:off x="13459834" y="1901850"/>
            <a:ext cx="8973263" cy="8973264"/>
          </a:xfrm>
          <a:prstGeom prst="rect">
            <a:avLst/>
          </a:prstGeom>
          <a:ln w="12700">
            <a:miter lim="400000"/>
          </a:ln>
        </p:spPr>
      </p:pic>
      <p:sp>
        <p:nvSpPr>
          <p:cNvPr id="633"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Fotolia_61839820_Subscription_Monthly_XXL.jpg" descr="Fotolia_61839820_Subscription_Monthly_XXL.jpg"/>
          <p:cNvPicPr>
            <a:picLocks noChangeAspect="1"/>
          </p:cNvPicPr>
          <p:nvPr/>
        </p:nvPicPr>
        <p:blipFill>
          <a:blip r:embed="rId2">
            <a:alphaModFix amt="39065"/>
            <a:extLst/>
          </a:blip>
          <a:stretch>
            <a:fillRect/>
          </a:stretch>
        </p:blipFill>
        <p:spPr>
          <a:xfrm>
            <a:off x="-295482" y="-826585"/>
            <a:ext cx="25115798" cy="16761056"/>
          </a:xfrm>
          <a:prstGeom prst="rect">
            <a:avLst/>
          </a:prstGeom>
          <a:ln w="12700">
            <a:miter lim="400000"/>
          </a:ln>
        </p:spPr>
      </p:pic>
      <p:sp>
        <p:nvSpPr>
          <p:cNvPr id="636"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40" name="Grupo"/>
          <p:cNvGrpSpPr/>
          <p:nvPr/>
        </p:nvGrpSpPr>
        <p:grpSpPr>
          <a:xfrm>
            <a:off x="-2167369" y="11217225"/>
            <a:ext cx="33912058" cy="2691538"/>
            <a:chOff x="0" y="-1"/>
            <a:chExt cx="33912057" cy="2691536"/>
          </a:xfrm>
        </p:grpSpPr>
        <p:sp>
          <p:nvSpPr>
            <p:cNvPr id="637"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38"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39"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41"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42"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43" name="DXN Lingzhi Coffee 3 in 1"/>
          <p:cNvSpPr/>
          <p:nvPr/>
        </p:nvSpPr>
        <p:spPr>
          <a:xfrm>
            <a:off x="5132984" y="901803"/>
            <a:ext cx="14118032"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Lingzhi Coffee 3 in 1</a:t>
            </a:r>
          </a:p>
        </p:txBody>
      </p:sp>
      <p:sp>
        <p:nvSpPr>
          <p:cNvPr id="644" name="DXN Lingzhi Coffee 3 in 1 is specially blended with Finest Quality Coffee Powder &amp; 100% Pure GANODERMA. No Artificial Coloring &amp; Preservatives."/>
          <p:cNvSpPr/>
          <p:nvPr/>
        </p:nvSpPr>
        <p:spPr>
          <a:xfrm>
            <a:off x="2235169" y="4776665"/>
            <a:ext cx="12117877"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800"/>
            </a:lvl1pPr>
          </a:lstStyle>
          <a:p>
            <a:r>
              <a:t>DXN Lingzhi Coffee 3 in 1 is specially blended with Finest Quality Coffee Powder &amp; 100% Pure GANODERMA. No Artificial Coloring &amp; Preservatives. </a:t>
            </a:r>
          </a:p>
        </p:txBody>
      </p:sp>
      <p:sp>
        <p:nvSpPr>
          <p:cNvPr id="645" name="Contains sugar and low fat cream Reduces Stress in Daily Life"/>
          <p:cNvSpPr/>
          <p:nvPr/>
        </p:nvSpPr>
        <p:spPr>
          <a:xfrm>
            <a:off x="3337910" y="8149328"/>
            <a:ext cx="9912395"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800" b="1">
                <a:latin typeface="Helvetica"/>
                <a:ea typeface="Helvetica"/>
                <a:cs typeface="Helvetica"/>
                <a:sym typeface="Helvetica"/>
              </a:defRPr>
            </a:lvl1pPr>
          </a:lstStyle>
          <a:p>
            <a:r>
              <a:t>Contains sugar and low fat cream Reduces Stress in Daily Life</a:t>
            </a:r>
          </a:p>
        </p:txBody>
      </p:sp>
      <p:pic>
        <p:nvPicPr>
          <p:cNvPr id="646" name="15FB002.png" descr="15FB002.png"/>
          <p:cNvPicPr>
            <a:picLocks noChangeAspect="1"/>
          </p:cNvPicPr>
          <p:nvPr/>
        </p:nvPicPr>
        <p:blipFill>
          <a:blip r:embed="rId4">
            <a:extLst/>
          </a:blip>
          <a:stretch>
            <a:fillRect/>
          </a:stretch>
        </p:blipFill>
        <p:spPr>
          <a:xfrm>
            <a:off x="13314788" y="2469246"/>
            <a:ext cx="8777507" cy="8777508"/>
          </a:xfrm>
          <a:prstGeom prst="rect">
            <a:avLst/>
          </a:prstGeom>
          <a:ln w="12700">
            <a:miter lim="400000"/>
          </a:ln>
        </p:spPr>
      </p:pic>
      <p:sp>
        <p:nvSpPr>
          <p:cNvPr id="647"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Fotolia_63703880_Subscription_Monthly_XXL.jpg" descr="Fotolia_63703880_Subscription_Monthly_XXL.jpg"/>
          <p:cNvPicPr>
            <a:picLocks noChangeAspect="1"/>
          </p:cNvPicPr>
          <p:nvPr/>
        </p:nvPicPr>
        <p:blipFill>
          <a:blip r:embed="rId2">
            <a:alphaModFix amt="49342"/>
            <a:extLst/>
          </a:blip>
          <a:stretch>
            <a:fillRect/>
          </a:stretch>
        </p:blipFill>
        <p:spPr>
          <a:xfrm>
            <a:off x="-6450352" y="-19168513"/>
            <a:ext cx="31899729" cy="34333109"/>
          </a:xfrm>
          <a:prstGeom prst="rect">
            <a:avLst/>
          </a:prstGeom>
          <a:ln w="12700">
            <a:miter lim="400000"/>
          </a:ln>
        </p:spPr>
      </p:pic>
      <p:sp>
        <p:nvSpPr>
          <p:cNvPr id="65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54" name="Grupo"/>
          <p:cNvGrpSpPr/>
          <p:nvPr/>
        </p:nvGrpSpPr>
        <p:grpSpPr>
          <a:xfrm>
            <a:off x="-2167369" y="11217225"/>
            <a:ext cx="33912058" cy="2691538"/>
            <a:chOff x="0" y="-1"/>
            <a:chExt cx="33912057" cy="2691536"/>
          </a:xfrm>
        </p:grpSpPr>
        <p:sp>
          <p:nvSpPr>
            <p:cNvPr id="65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5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5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5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56"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57" name="DXN Lingzhi 2 In 1 Black Coffee"/>
          <p:cNvSpPr/>
          <p:nvPr/>
        </p:nvSpPr>
        <p:spPr>
          <a:xfrm>
            <a:off x="3404768" y="901803"/>
            <a:ext cx="1757446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Lingzhi 2 In 1 Black Coffee</a:t>
            </a:r>
          </a:p>
        </p:txBody>
      </p:sp>
      <p:sp>
        <p:nvSpPr>
          <p:cNvPr id="658" name="DXN Lingzhi 2 In 1 Black Coffee Contains GANODERMA Extract. The Ingredients are easily Dissolved &amp; Produce an Excellent Aromatic Beverage. One Cup Lingzhi 2 in 1 Coffee Refreshes your Mood. No sugar, no milk added. Help Diabetic patients and reduces joint pain."/>
          <p:cNvSpPr/>
          <p:nvPr/>
        </p:nvSpPr>
        <p:spPr>
          <a:xfrm>
            <a:off x="3429896" y="4189839"/>
            <a:ext cx="11207453" cy="599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4800"/>
            </a:lvl1pPr>
          </a:lstStyle>
          <a:p>
            <a:r>
              <a:t>DXN Lingzhi 2 In 1 Black Coffee Contains GANODERMA Extract. The Ingredients are easily Dissolved &amp; Produce an Excellent Aromatic Beverage. One Cup Lingzhi 2 in 1 Coffee Refreshes your Mood. No sugar, no milk added. Help Diabetic patients and reduces joint pain.</a:t>
            </a:r>
          </a:p>
        </p:txBody>
      </p:sp>
      <p:pic>
        <p:nvPicPr>
          <p:cNvPr id="659" name="15FB054.png" descr="15FB054.png"/>
          <p:cNvPicPr>
            <a:picLocks noChangeAspect="1"/>
          </p:cNvPicPr>
          <p:nvPr/>
        </p:nvPicPr>
        <p:blipFill>
          <a:blip r:embed="rId4">
            <a:extLst/>
          </a:blip>
          <a:stretch>
            <a:fillRect/>
          </a:stretch>
        </p:blipFill>
        <p:spPr>
          <a:xfrm>
            <a:off x="14076920" y="2385518"/>
            <a:ext cx="8944964" cy="8944964"/>
          </a:xfrm>
          <a:prstGeom prst="rect">
            <a:avLst/>
          </a:prstGeom>
          <a:ln w="12700">
            <a:miter lim="400000"/>
          </a:ln>
        </p:spPr>
      </p:pic>
      <p:sp>
        <p:nvSpPr>
          <p:cNvPr id="660"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Fotolia_64694512_Subscription_Monthly_XXL.jpg" descr="Fotolia_64694512_Subscription_Monthly_XXL.jpg"/>
          <p:cNvPicPr>
            <a:picLocks noChangeAspect="1"/>
          </p:cNvPicPr>
          <p:nvPr/>
        </p:nvPicPr>
        <p:blipFill>
          <a:blip r:embed="rId2">
            <a:alphaModFix amt="19181"/>
            <a:extLst/>
          </a:blip>
          <a:stretch>
            <a:fillRect/>
          </a:stretch>
        </p:blipFill>
        <p:spPr>
          <a:xfrm>
            <a:off x="-273656" y="-1157160"/>
            <a:ext cx="26086436" cy="17389289"/>
          </a:xfrm>
          <a:prstGeom prst="rect">
            <a:avLst/>
          </a:prstGeom>
          <a:ln w="12700">
            <a:miter lim="400000"/>
          </a:ln>
        </p:spPr>
      </p:pic>
      <p:sp>
        <p:nvSpPr>
          <p:cNvPr id="663"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67" name="Grupo"/>
          <p:cNvGrpSpPr/>
          <p:nvPr/>
        </p:nvGrpSpPr>
        <p:grpSpPr>
          <a:xfrm>
            <a:off x="-2167369" y="11217225"/>
            <a:ext cx="33912058" cy="2691538"/>
            <a:chOff x="0" y="-1"/>
            <a:chExt cx="33912057" cy="2691536"/>
          </a:xfrm>
        </p:grpSpPr>
        <p:sp>
          <p:nvSpPr>
            <p:cNvPr id="664"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65"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66"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6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69"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70" name="Morinzhi"/>
          <p:cNvSpPr/>
          <p:nvPr/>
        </p:nvSpPr>
        <p:spPr>
          <a:xfrm>
            <a:off x="13180224" y="736038"/>
            <a:ext cx="472043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Morinzhi</a:t>
            </a:r>
          </a:p>
        </p:txBody>
      </p:sp>
      <p:sp>
        <p:nvSpPr>
          <p:cNvPr id="671" name="Features:"/>
          <p:cNvSpPr/>
          <p:nvPr/>
        </p:nvSpPr>
        <p:spPr>
          <a:xfrm>
            <a:off x="6373828" y="1837813"/>
            <a:ext cx="2858393"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Features:</a:t>
            </a:r>
          </a:p>
        </p:txBody>
      </p:sp>
      <p:sp>
        <p:nvSpPr>
          <p:cNvPr id="672" name="Made from Noni fruit and Roselle fruit…"/>
          <p:cNvSpPr/>
          <p:nvPr/>
        </p:nvSpPr>
        <p:spPr>
          <a:xfrm>
            <a:off x="5617871" y="2603396"/>
            <a:ext cx="16655516"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Made from Noni fruit and Roselle fruit </a:t>
            </a:r>
          </a:p>
          <a:p>
            <a:pPr marL="586153" indent="-586153" algn="l">
              <a:buSzPct val="75000"/>
              <a:buChar char="•"/>
              <a:defRPr sz="4800"/>
            </a:pPr>
            <a:r>
              <a:t>Own cultivation </a:t>
            </a:r>
          </a:p>
          <a:p>
            <a:pPr marL="586153" indent="-586153" algn="l">
              <a:buSzPct val="75000"/>
              <a:buChar char="•"/>
              <a:defRPr sz="4800"/>
            </a:pPr>
            <a:r>
              <a:t>Manufactured in-house </a:t>
            </a:r>
          </a:p>
          <a:p>
            <a:pPr marL="586153" indent="-586153" algn="l">
              <a:buSzPct val="75000"/>
              <a:buChar char="•"/>
              <a:defRPr sz="4800"/>
            </a:pPr>
            <a:r>
              <a:t>Rich in natural ingredients </a:t>
            </a:r>
          </a:p>
          <a:p>
            <a:pPr marL="586153" indent="-586153" algn="l">
              <a:buSzPct val="75000"/>
              <a:buChar char="•"/>
              <a:defRPr sz="4800"/>
            </a:pPr>
            <a:r>
              <a:t>No additives, artificial flavoring, coloring and preservatives</a:t>
            </a:r>
          </a:p>
        </p:txBody>
      </p:sp>
      <p:sp>
        <p:nvSpPr>
          <p:cNvPr id="673" name="Benefits:"/>
          <p:cNvSpPr/>
          <p:nvPr/>
        </p:nvSpPr>
        <p:spPr>
          <a:xfrm>
            <a:off x="6294580" y="6465760"/>
            <a:ext cx="2722365"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a:latin typeface="Helvetica"/>
                <a:ea typeface="Helvetica"/>
                <a:cs typeface="Helvetica"/>
                <a:sym typeface="Helvetica"/>
              </a:defRPr>
            </a:lvl1pPr>
          </a:lstStyle>
          <a:p>
            <a:r>
              <a:t>Benefits:</a:t>
            </a:r>
          </a:p>
        </p:txBody>
      </p:sp>
      <p:sp>
        <p:nvSpPr>
          <p:cNvPr id="674" name="Enhances digestion…"/>
          <p:cNvSpPr/>
          <p:nvPr/>
        </p:nvSpPr>
        <p:spPr>
          <a:xfrm>
            <a:off x="5736350" y="7032693"/>
            <a:ext cx="11078285"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586153" indent="-586153" algn="l">
              <a:buSzPct val="75000"/>
              <a:buChar char="•"/>
              <a:defRPr sz="4800"/>
            </a:pPr>
            <a:r>
              <a:t>Enhances digestion </a:t>
            </a:r>
          </a:p>
          <a:p>
            <a:pPr marL="586153" indent="-586153" algn="l">
              <a:buSzPct val="75000"/>
              <a:buChar char="•"/>
              <a:defRPr sz="4800"/>
            </a:pPr>
            <a:r>
              <a:t>Helps improve blood circulation </a:t>
            </a:r>
          </a:p>
          <a:p>
            <a:pPr marL="586153" indent="-586153" algn="l">
              <a:buSzPct val="75000"/>
              <a:buChar char="•"/>
              <a:defRPr sz="4800"/>
            </a:pPr>
            <a:r>
              <a:t>Helps to neutralize free radicals </a:t>
            </a:r>
          </a:p>
          <a:p>
            <a:pPr marL="586153" indent="-586153" algn="l">
              <a:buSzPct val="75000"/>
              <a:buChar char="•"/>
              <a:defRPr sz="4800"/>
            </a:pPr>
            <a:r>
              <a:t>Helps to support the defense system </a:t>
            </a:r>
          </a:p>
          <a:p>
            <a:pPr marL="586153" indent="-586153" algn="l">
              <a:buSzPct val="75000"/>
              <a:buChar char="•"/>
              <a:defRPr sz="4800"/>
            </a:pPr>
            <a:r>
              <a:t>Helps to lower blood pressure</a:t>
            </a:r>
          </a:p>
        </p:txBody>
      </p:sp>
      <p:pic>
        <p:nvPicPr>
          <p:cNvPr id="675" name="15FB007.png" descr="15FB007.png"/>
          <p:cNvPicPr>
            <a:picLocks noChangeAspect="1"/>
          </p:cNvPicPr>
          <p:nvPr/>
        </p:nvPicPr>
        <p:blipFill>
          <a:blip r:embed="rId4">
            <a:extLst/>
          </a:blip>
          <a:stretch>
            <a:fillRect/>
          </a:stretch>
        </p:blipFill>
        <p:spPr>
          <a:xfrm>
            <a:off x="-1127419" y="1940702"/>
            <a:ext cx="9171539" cy="9171538"/>
          </a:xfrm>
          <a:prstGeom prst="rect">
            <a:avLst/>
          </a:prstGeom>
          <a:ln w="12700">
            <a:miter lim="400000"/>
          </a:ln>
        </p:spPr>
      </p:pic>
      <p:sp>
        <p:nvSpPr>
          <p:cNvPr id="676"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 name="Fotolia_63191494_Subscription_Monthly_XL.jpg" descr="Fotolia_63191494_Subscription_Monthly_XL.jpg"/>
          <p:cNvPicPr>
            <a:picLocks noChangeAspect="1"/>
          </p:cNvPicPr>
          <p:nvPr/>
        </p:nvPicPr>
        <p:blipFill>
          <a:blip r:embed="rId2">
            <a:alphaModFix amt="17230"/>
            <a:extLst/>
          </a:blip>
          <a:stretch>
            <a:fillRect/>
          </a:stretch>
        </p:blipFill>
        <p:spPr>
          <a:xfrm>
            <a:off x="-815511" y="-3885171"/>
            <a:ext cx="27232726" cy="18152558"/>
          </a:xfrm>
          <a:prstGeom prst="rect">
            <a:avLst/>
          </a:prstGeom>
          <a:ln w="12700">
            <a:miter lim="400000"/>
          </a:ln>
        </p:spPr>
      </p:pic>
      <p:sp>
        <p:nvSpPr>
          <p:cNvPr id="679"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83" name="Grupo"/>
          <p:cNvGrpSpPr/>
          <p:nvPr/>
        </p:nvGrpSpPr>
        <p:grpSpPr>
          <a:xfrm>
            <a:off x="-2167369" y="11217225"/>
            <a:ext cx="33912058" cy="2691538"/>
            <a:chOff x="0" y="-1"/>
            <a:chExt cx="33912057" cy="2691536"/>
          </a:xfrm>
        </p:grpSpPr>
        <p:sp>
          <p:nvSpPr>
            <p:cNvPr id="680"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81"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82"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684"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685"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686" name="DXN MycoVeggie"/>
          <p:cNvSpPr/>
          <p:nvPr/>
        </p:nvSpPr>
        <p:spPr>
          <a:xfrm>
            <a:off x="7325105" y="901803"/>
            <a:ext cx="973378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MycoVeggie</a:t>
            </a:r>
          </a:p>
        </p:txBody>
      </p:sp>
      <p:sp>
        <p:nvSpPr>
          <p:cNvPr id="687" name="It is a mixture of vegetables, mushrooms, herbs and spices"/>
          <p:cNvSpPr/>
          <p:nvPr/>
        </p:nvSpPr>
        <p:spPr>
          <a:xfrm>
            <a:off x="4100016" y="2536229"/>
            <a:ext cx="16183967"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It is a mixture of vegetables, mushrooms, herbs and spices</a:t>
            </a:r>
          </a:p>
        </p:txBody>
      </p:sp>
      <p:sp>
        <p:nvSpPr>
          <p:cNvPr id="688" name="Min. Net Weight / 400 g…"/>
          <p:cNvSpPr/>
          <p:nvPr/>
        </p:nvSpPr>
        <p:spPr>
          <a:xfrm>
            <a:off x="1407953" y="4219557"/>
            <a:ext cx="11551520" cy="1943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400"/>
            </a:pPr>
            <a:r>
              <a:t>Min. Net Weight / 400 g</a:t>
            </a:r>
          </a:p>
          <a:p>
            <a:pPr algn="just">
              <a:defRPr sz="2400"/>
            </a:pPr>
            <a:r>
              <a:t>MycoVeggie is a specially formulated high dietary fibre food supplement mixed from a wide range of vegetables, mushrooms, herbs and spices. It is sugar-free, cholesterolfree, low in fat and sodium and contains various nutrients. MycoVeggie is an easy-to-serve supplement anytime and anywhere</a:t>
            </a:r>
          </a:p>
        </p:txBody>
      </p:sp>
      <p:sp>
        <p:nvSpPr>
          <p:cNvPr id="689" name="Ingredients Psyllium grain, celery, mulberry leaf, noni leaf, gingko leaf, ginger, lemon grass, shiitake mushroom, lyophillum mushroom, st. george’s mushroom, lion’s mane mushroom, elm oyster mushroom, grey oyster mushroom, split gill mushroom, sweet corn, lime, orange, Spirulina, green tea, pericarpium citri reticulatea, cinnamon, star anise and clove"/>
          <p:cNvSpPr/>
          <p:nvPr/>
        </p:nvSpPr>
        <p:spPr>
          <a:xfrm>
            <a:off x="1407953" y="6617733"/>
            <a:ext cx="11551520" cy="1943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a:defRPr sz="2400"/>
            </a:lvl1pPr>
          </a:lstStyle>
          <a:p>
            <a:r>
              <a:t>Ingredients Psyllium grain, celery, mulberry leaf, noni leaf, gingko leaf, ginger, lemon grass, shiitake mushroom, lyophillum mushroom, st. george’s mushroom, lion’s mane mushroom, elm oyster mushroom, grey oyster mushroom, split gill mushroom, sweet corn, lime, orange, Spirulina, green tea, pericarpium citri reticulatea, cinnamon, star anise and clove</a:t>
            </a:r>
          </a:p>
        </p:txBody>
      </p:sp>
      <p:sp>
        <p:nvSpPr>
          <p:cNvPr id="690" name="Preparation instructions…"/>
          <p:cNvSpPr/>
          <p:nvPr/>
        </p:nvSpPr>
        <p:spPr>
          <a:xfrm>
            <a:off x="1332764" y="9165598"/>
            <a:ext cx="11551520" cy="1206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sz="2400"/>
            </a:pPr>
            <a:r>
              <a:t>Preparation instructions </a:t>
            </a:r>
          </a:p>
          <a:p>
            <a:pPr algn="just">
              <a:defRPr sz="2400"/>
            </a:pPr>
            <a:r>
              <a:t>Mix 1 scoop (5 g) of MycoVeggie with a glass of cold or warm water. Stir well and consume immediately</a:t>
            </a:r>
          </a:p>
        </p:txBody>
      </p:sp>
      <p:sp>
        <p:nvSpPr>
          <p:cNvPr id="691"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Rectángulo"/>
          <p:cNvSpPr/>
          <p:nvPr/>
        </p:nvSpPr>
        <p:spPr>
          <a:xfrm>
            <a:off x="-411200" y="-308123"/>
            <a:ext cx="10524195" cy="13051975"/>
          </a:xfrm>
          <a:prstGeom prst="rect">
            <a:avLst/>
          </a:prstGeom>
          <a:solidFill>
            <a:srgbClr val="FFFFFF"/>
          </a:solidFill>
          <a:ln w="12700">
            <a:miter lim="400000"/>
          </a:ln>
        </p:spPr>
        <p:txBody>
          <a:bodyPr lIns="50800" tIns="50800" rIns="50800" bIns="50800" anchor="ctr"/>
          <a:lstStyle/>
          <a:p>
            <a:pPr>
              <a:defRPr sz="3600"/>
            </a:pPr>
            <a:endParaRPr/>
          </a:p>
        </p:txBody>
      </p:sp>
      <p:pic>
        <p:nvPicPr>
          <p:cNvPr id="694" name="Fotolia_60686682_Subscription_Monthly_XXL.jpg" descr="Fotolia_60686682_Subscription_Monthly_XXL.jpg"/>
          <p:cNvPicPr>
            <a:picLocks noChangeAspect="1"/>
          </p:cNvPicPr>
          <p:nvPr/>
        </p:nvPicPr>
        <p:blipFill>
          <a:blip r:embed="rId2">
            <a:extLst/>
          </a:blip>
          <a:stretch>
            <a:fillRect/>
          </a:stretch>
        </p:blipFill>
        <p:spPr>
          <a:xfrm>
            <a:off x="9340427" y="-364682"/>
            <a:ext cx="20574001" cy="13716001"/>
          </a:xfrm>
          <a:prstGeom prst="rect">
            <a:avLst/>
          </a:prstGeom>
          <a:ln w="12700">
            <a:miter lim="400000"/>
          </a:ln>
        </p:spPr>
      </p:pic>
      <p:sp>
        <p:nvSpPr>
          <p:cNvPr id="695"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699" name="Grupo"/>
          <p:cNvGrpSpPr/>
          <p:nvPr/>
        </p:nvGrpSpPr>
        <p:grpSpPr>
          <a:xfrm>
            <a:off x="-2167369" y="11217225"/>
            <a:ext cx="33912058" cy="2691538"/>
            <a:chOff x="0" y="-1"/>
            <a:chExt cx="33912057" cy="2691536"/>
          </a:xfrm>
        </p:grpSpPr>
        <p:sp>
          <p:nvSpPr>
            <p:cNvPr id="696"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697"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698"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00"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01"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02" name="Personal Care Products"/>
          <p:cNvSpPr/>
          <p:nvPr/>
        </p:nvSpPr>
        <p:spPr>
          <a:xfrm>
            <a:off x="2769045" y="1166140"/>
            <a:ext cx="9685736" cy="302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9600">
                <a:solidFill>
                  <a:schemeClr val="accent2">
                    <a:lumOff val="-15046"/>
                  </a:schemeClr>
                </a:solidFill>
              </a:defRPr>
            </a:lvl1pPr>
          </a:lstStyle>
          <a:p>
            <a:r>
              <a:t>Personal Care Products</a:t>
            </a:r>
          </a:p>
        </p:txBody>
      </p:sp>
      <p:sp>
        <p:nvSpPr>
          <p:cNvPr id="703" name="Skin - The largest organ…"/>
          <p:cNvSpPr/>
          <p:nvPr/>
        </p:nvSpPr>
        <p:spPr>
          <a:xfrm>
            <a:off x="3443409" y="4597400"/>
            <a:ext cx="10667682"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solidFill>
                  <a:schemeClr val="accent2">
                    <a:lumOff val="-15046"/>
                  </a:schemeClr>
                </a:solidFill>
              </a:defRPr>
            </a:pPr>
            <a:r>
              <a:t>Skin - The largest organ </a:t>
            </a:r>
          </a:p>
          <a:p>
            <a:pPr marL="586153" indent="-586153" algn="l">
              <a:buSzPct val="75000"/>
              <a:buChar char="•"/>
              <a:defRPr sz="4800">
                <a:solidFill>
                  <a:schemeClr val="accent2">
                    <a:lumOff val="-15046"/>
                  </a:schemeClr>
                </a:solidFill>
              </a:defRPr>
            </a:pPr>
            <a:r>
              <a:t>The largest detoxification organ </a:t>
            </a:r>
          </a:p>
          <a:p>
            <a:pPr marL="586153" indent="-586153" algn="l">
              <a:buSzPct val="75000"/>
              <a:buChar char="•"/>
              <a:defRPr sz="4800">
                <a:solidFill>
                  <a:schemeClr val="accent2">
                    <a:lumOff val="-15046"/>
                  </a:schemeClr>
                </a:solidFill>
              </a:defRPr>
            </a:pPr>
            <a:r>
              <a:t>The most neglected organ </a:t>
            </a:r>
          </a:p>
          <a:p>
            <a:pPr marL="586153" indent="-586153" algn="l">
              <a:buSzPct val="75000"/>
              <a:buChar char="•"/>
              <a:defRPr sz="4800">
                <a:solidFill>
                  <a:schemeClr val="accent2">
                    <a:lumOff val="-15046"/>
                  </a:schemeClr>
                </a:solidFill>
              </a:defRPr>
            </a:pPr>
            <a:r>
              <a:t>It is sensitive to pain and touch </a:t>
            </a:r>
          </a:p>
          <a:p>
            <a:pPr marL="586153" indent="-586153" algn="l">
              <a:buSzPct val="75000"/>
              <a:buChar char="•"/>
              <a:defRPr sz="4800">
                <a:solidFill>
                  <a:schemeClr val="accent2">
                    <a:lumOff val="-15046"/>
                  </a:schemeClr>
                </a:solidFill>
              </a:defRPr>
            </a:pPr>
            <a:r>
              <a:t>It is protective </a:t>
            </a:r>
          </a:p>
          <a:p>
            <a:pPr marL="586153" indent="-586153" algn="l">
              <a:buSzPct val="75000"/>
              <a:buChar char="•"/>
              <a:defRPr sz="4800">
                <a:solidFill>
                  <a:schemeClr val="accent2">
                    <a:lumOff val="-15046"/>
                  </a:schemeClr>
                </a:solidFill>
              </a:defRPr>
            </a:pPr>
            <a:r>
              <a:t>It regulates body temperature</a:t>
            </a:r>
          </a:p>
        </p:txBody>
      </p:sp>
      <p:sp>
        <p:nvSpPr>
          <p:cNvPr id="704"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solidFill>
                  <a:srgbClr val="212121"/>
                </a:solidFill>
              </a:defRPr>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Fotolia_71727269_Subscription_Monthly_XXL.jpg" descr="Fotolia_71727269_Subscription_Monthly_XXL.jpg"/>
          <p:cNvPicPr>
            <a:picLocks noChangeAspect="1"/>
          </p:cNvPicPr>
          <p:nvPr/>
        </p:nvPicPr>
        <p:blipFill>
          <a:blip r:embed="rId2">
            <a:alphaModFix amt="60218"/>
            <a:extLst/>
          </a:blip>
          <a:stretch>
            <a:fillRect/>
          </a:stretch>
        </p:blipFill>
        <p:spPr>
          <a:xfrm flipH="1">
            <a:off x="-3853660" y="-3048908"/>
            <a:ext cx="29349965" cy="19778947"/>
          </a:xfrm>
          <a:prstGeom prst="rect">
            <a:avLst/>
          </a:prstGeom>
          <a:ln w="12700">
            <a:miter lim="400000"/>
          </a:ln>
        </p:spPr>
      </p:pic>
      <p:sp>
        <p:nvSpPr>
          <p:cNvPr id="707"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11" name="Grupo"/>
          <p:cNvGrpSpPr/>
          <p:nvPr/>
        </p:nvGrpSpPr>
        <p:grpSpPr>
          <a:xfrm>
            <a:off x="-2167369" y="11217225"/>
            <a:ext cx="33912058" cy="2691538"/>
            <a:chOff x="0" y="-1"/>
            <a:chExt cx="33912057" cy="2691536"/>
          </a:xfrm>
        </p:grpSpPr>
        <p:sp>
          <p:nvSpPr>
            <p:cNvPr id="708"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09"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10"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12"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13"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14" name="DXN Aloe V"/>
          <p:cNvSpPr/>
          <p:nvPr/>
        </p:nvSpPr>
        <p:spPr>
          <a:xfrm>
            <a:off x="8781440" y="901803"/>
            <a:ext cx="6821120"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Aloe V </a:t>
            </a:r>
          </a:p>
        </p:txBody>
      </p:sp>
      <p:sp>
        <p:nvSpPr>
          <p:cNvPr id="715" name="Special Features:…"/>
          <p:cNvSpPr/>
          <p:nvPr/>
        </p:nvSpPr>
        <p:spPr>
          <a:xfrm>
            <a:off x="3580276" y="4948265"/>
            <a:ext cx="11207452" cy="378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800"/>
            </a:pPr>
            <a:r>
              <a:t>Special Features:</a:t>
            </a:r>
          </a:p>
          <a:p>
            <a:pPr marL="586153" indent="-586153" algn="l">
              <a:buSzPct val="75000"/>
              <a:buChar char="•"/>
              <a:defRPr sz="4800"/>
            </a:pPr>
            <a:r>
              <a:t>Natural </a:t>
            </a:r>
          </a:p>
          <a:p>
            <a:pPr marL="586153" indent="-586153" algn="l">
              <a:buSzPct val="75000"/>
              <a:buChar char="•"/>
              <a:defRPr sz="4800"/>
            </a:pPr>
            <a:r>
              <a:t>Nutrition </a:t>
            </a:r>
          </a:p>
          <a:p>
            <a:pPr marL="586153" indent="-586153" algn="l">
              <a:buSzPct val="75000"/>
              <a:buChar char="•"/>
              <a:defRPr sz="4800"/>
            </a:pPr>
            <a:r>
              <a:t>Anti-oxidant </a:t>
            </a:r>
          </a:p>
          <a:p>
            <a:pPr marL="586153" indent="-586153" algn="l">
              <a:buSzPct val="75000"/>
              <a:buChar char="•"/>
              <a:defRPr sz="4800"/>
            </a:pPr>
            <a:r>
              <a:t>PH Balancer</a:t>
            </a:r>
          </a:p>
        </p:txBody>
      </p:sp>
      <p:pic>
        <p:nvPicPr>
          <p:cNvPr id="716" name="15SC037.png" descr="15SC037.png"/>
          <p:cNvPicPr>
            <a:picLocks noChangeAspect="1"/>
          </p:cNvPicPr>
          <p:nvPr/>
        </p:nvPicPr>
        <p:blipFill>
          <a:blip r:embed="rId4">
            <a:extLst/>
          </a:blip>
          <a:stretch>
            <a:fillRect/>
          </a:stretch>
        </p:blipFill>
        <p:spPr>
          <a:xfrm>
            <a:off x="9506697" y="109836"/>
            <a:ext cx="13496327" cy="13496328"/>
          </a:xfrm>
          <a:prstGeom prst="rect">
            <a:avLst/>
          </a:prstGeom>
          <a:ln w="12700">
            <a:miter lim="400000"/>
          </a:ln>
        </p:spPr>
      </p:pic>
      <p:sp>
        <p:nvSpPr>
          <p:cNvPr id="717"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Fotolia_72217606_Subscription_Monthly_XXL.jpg" descr="Fotolia_72217606_Subscription_Monthly_XXL.jpg"/>
          <p:cNvPicPr>
            <a:picLocks noChangeAspect="1"/>
          </p:cNvPicPr>
          <p:nvPr/>
        </p:nvPicPr>
        <p:blipFill>
          <a:blip r:embed="rId2">
            <a:alphaModFix amt="55541"/>
            <a:extLst/>
          </a:blip>
          <a:stretch>
            <a:fillRect/>
          </a:stretch>
        </p:blipFill>
        <p:spPr>
          <a:xfrm>
            <a:off x="-7774725" y="-17302287"/>
            <a:ext cx="61524729" cy="40745926"/>
          </a:xfrm>
          <a:prstGeom prst="rect">
            <a:avLst/>
          </a:prstGeom>
          <a:ln w="12700">
            <a:miter lim="400000"/>
          </a:ln>
        </p:spPr>
      </p:pic>
      <p:sp>
        <p:nvSpPr>
          <p:cNvPr id="72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24" name="Grupo"/>
          <p:cNvGrpSpPr/>
          <p:nvPr/>
        </p:nvGrpSpPr>
        <p:grpSpPr>
          <a:xfrm>
            <a:off x="-2167369" y="11217225"/>
            <a:ext cx="33912058" cy="2691538"/>
            <a:chOff x="0" y="-1"/>
            <a:chExt cx="33912057" cy="2691536"/>
          </a:xfrm>
        </p:grpSpPr>
        <p:sp>
          <p:nvSpPr>
            <p:cNvPr id="72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2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2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2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26"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27" name="Ganozhi Soap"/>
          <p:cNvSpPr/>
          <p:nvPr/>
        </p:nvSpPr>
        <p:spPr>
          <a:xfrm>
            <a:off x="8272424" y="901803"/>
            <a:ext cx="7839152"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Ganozhi Soap</a:t>
            </a:r>
          </a:p>
        </p:txBody>
      </p:sp>
      <p:sp>
        <p:nvSpPr>
          <p:cNvPr id="728" name="Made from Palm Oil and Ganoderma Increase the penetrating power Body Soap Baby Soap Shaving Soap Health Soap…"/>
          <p:cNvSpPr/>
          <p:nvPr/>
        </p:nvSpPr>
        <p:spPr>
          <a:xfrm>
            <a:off x="1982759" y="4229100"/>
            <a:ext cx="9315372" cy="525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Made from Palm Oil and Ganoderma Increase the penetrating power Body Soap Baby Soap Shaving Soap Health Soap</a:t>
            </a:r>
          </a:p>
          <a:p>
            <a:pPr marL="586153" indent="-586153" algn="l">
              <a:buSzPct val="75000"/>
              <a:buChar char="•"/>
              <a:defRPr sz="4800"/>
            </a:pPr>
            <a:r>
              <a:t>PH Balancer Skin PH is between 4.5 – 6.5</a:t>
            </a:r>
          </a:p>
        </p:txBody>
      </p:sp>
      <p:pic>
        <p:nvPicPr>
          <p:cNvPr id="729" name="15PC027.png" descr="15PC027.png"/>
          <p:cNvPicPr>
            <a:picLocks noChangeAspect="1"/>
          </p:cNvPicPr>
          <p:nvPr/>
        </p:nvPicPr>
        <p:blipFill>
          <a:blip r:embed="rId4">
            <a:extLst/>
          </a:blip>
          <a:stretch>
            <a:fillRect/>
          </a:stretch>
        </p:blipFill>
        <p:spPr>
          <a:xfrm>
            <a:off x="11332230" y="733081"/>
            <a:ext cx="12249838" cy="12249838"/>
          </a:xfrm>
          <a:prstGeom prst="rect">
            <a:avLst/>
          </a:prstGeom>
          <a:ln w="12700">
            <a:miter lim="400000"/>
          </a:ln>
        </p:spPr>
      </p:pic>
      <p:sp>
        <p:nvSpPr>
          <p:cNvPr id="730"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Foto 8-4-09 4 35 00 AM copia.jpg" descr="Foto 8-4-09 4 35 00 AM copia.jpg"/>
          <p:cNvPicPr>
            <a:picLocks noChangeAspect="1"/>
          </p:cNvPicPr>
          <p:nvPr/>
        </p:nvPicPr>
        <p:blipFill>
          <a:blip r:embed="rId2">
            <a:alphaModFix amt="38461"/>
            <a:extLst/>
          </a:blip>
          <a:stretch>
            <a:fillRect/>
          </a:stretch>
        </p:blipFill>
        <p:spPr>
          <a:xfrm>
            <a:off x="-2797836" y="-635849"/>
            <a:ext cx="30120506" cy="18727426"/>
          </a:xfrm>
          <a:prstGeom prst="rect">
            <a:avLst/>
          </a:prstGeom>
          <a:ln w="12700">
            <a:miter lim="400000"/>
          </a:ln>
        </p:spPr>
      </p:pic>
      <p:grpSp>
        <p:nvGrpSpPr>
          <p:cNvPr id="736" name="Grupo"/>
          <p:cNvGrpSpPr/>
          <p:nvPr/>
        </p:nvGrpSpPr>
        <p:grpSpPr>
          <a:xfrm>
            <a:off x="-2167369" y="11217225"/>
            <a:ext cx="33912058" cy="2691538"/>
            <a:chOff x="0" y="-1"/>
            <a:chExt cx="33912057" cy="2691536"/>
          </a:xfrm>
        </p:grpSpPr>
        <p:sp>
          <p:nvSpPr>
            <p:cNvPr id="733"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34"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35"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37"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38"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39" name="DXN Gano Massage Oil"/>
          <p:cNvSpPr/>
          <p:nvPr/>
        </p:nvSpPr>
        <p:spPr>
          <a:xfrm>
            <a:off x="5631027" y="901803"/>
            <a:ext cx="13121946"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Gano Massage Oil</a:t>
            </a:r>
          </a:p>
        </p:txBody>
      </p:sp>
      <p:sp>
        <p:nvSpPr>
          <p:cNvPr id="740" name="100% Pure Palm Oil With Gano Extract…"/>
          <p:cNvSpPr/>
          <p:nvPr/>
        </p:nvSpPr>
        <p:spPr>
          <a:xfrm>
            <a:off x="8045695" y="5446784"/>
            <a:ext cx="11867419" cy="304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100% Pure Palm Oil With Gano Extract</a:t>
            </a:r>
          </a:p>
          <a:p>
            <a:pPr marL="586153" indent="-586153" algn="l">
              <a:buSzPct val="75000"/>
              <a:buChar char="•"/>
              <a:defRPr sz="4800"/>
            </a:pPr>
            <a:r>
              <a:t>Best Relief For Tired Muscles And Legs</a:t>
            </a:r>
          </a:p>
          <a:p>
            <a:pPr marL="586153" indent="-586153" algn="l">
              <a:buSzPct val="75000"/>
              <a:buChar char="•"/>
              <a:defRPr sz="4800"/>
            </a:pPr>
            <a:r>
              <a:t>Hair &amp; Body Hot Oil Treatment.</a:t>
            </a:r>
          </a:p>
          <a:p>
            <a:pPr marL="586153" indent="-586153" algn="l">
              <a:buSzPct val="75000"/>
              <a:buChar char="•"/>
              <a:defRPr sz="4800"/>
            </a:pPr>
            <a:r>
              <a:t>Also A Handy First Aid Treatment.</a:t>
            </a:r>
          </a:p>
        </p:txBody>
      </p:sp>
      <p:pic>
        <p:nvPicPr>
          <p:cNvPr id="741" name="15PC007.png" descr="15PC007.png"/>
          <p:cNvPicPr>
            <a:picLocks noChangeAspect="1"/>
          </p:cNvPicPr>
          <p:nvPr/>
        </p:nvPicPr>
        <p:blipFill>
          <a:blip r:embed="rId4">
            <a:extLst/>
          </a:blip>
          <a:stretch>
            <a:fillRect/>
          </a:stretch>
        </p:blipFill>
        <p:spPr>
          <a:xfrm>
            <a:off x="1610422" y="2515830"/>
            <a:ext cx="8221836" cy="8221837"/>
          </a:xfrm>
          <a:prstGeom prst="rect">
            <a:avLst/>
          </a:prstGeom>
          <a:ln w="12700">
            <a:miter lim="400000"/>
          </a:ln>
        </p:spPr>
      </p:pic>
      <p:sp>
        <p:nvSpPr>
          <p:cNvPr id="742"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Fotolia_51897534_Subscription_Monthly_XXL (1).jpg" descr="Fotolia_51897534_Subscription_Monthly_XXL (1).jpg"/>
          <p:cNvPicPr>
            <a:picLocks noChangeAspect="1"/>
          </p:cNvPicPr>
          <p:nvPr/>
        </p:nvPicPr>
        <p:blipFill>
          <a:blip r:embed="rId2">
            <a:alphaModFix amt="39560"/>
            <a:extLst/>
          </a:blip>
          <a:stretch>
            <a:fillRect/>
          </a:stretch>
        </p:blipFill>
        <p:spPr>
          <a:xfrm>
            <a:off x="-923379" y="-5274057"/>
            <a:ext cx="29690570" cy="19793714"/>
          </a:xfrm>
          <a:prstGeom prst="rect">
            <a:avLst/>
          </a:prstGeom>
          <a:ln w="12700">
            <a:miter lim="400000"/>
          </a:ln>
        </p:spPr>
      </p:pic>
      <p:sp>
        <p:nvSpPr>
          <p:cNvPr id="745"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49" name="Grupo"/>
          <p:cNvGrpSpPr/>
          <p:nvPr/>
        </p:nvGrpSpPr>
        <p:grpSpPr>
          <a:xfrm>
            <a:off x="-2167369" y="11217225"/>
            <a:ext cx="33912058" cy="2691538"/>
            <a:chOff x="0" y="-1"/>
            <a:chExt cx="33912057" cy="2691536"/>
          </a:xfrm>
        </p:grpSpPr>
        <p:sp>
          <p:nvSpPr>
            <p:cNvPr id="746"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47"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48"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50"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51"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52" name="DXN Ganozhi™ Toothpaste- ( 75g / tube )"/>
          <p:cNvSpPr/>
          <p:nvPr/>
        </p:nvSpPr>
        <p:spPr>
          <a:xfrm>
            <a:off x="3464509" y="936673"/>
            <a:ext cx="17454983"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9600"/>
            </a:pPr>
            <a:r>
              <a:t>DXN Ganozhi™ Toothpaste- </a:t>
            </a:r>
            <a:r>
              <a:rPr sz="2400"/>
              <a:t>( 75g / tube )</a:t>
            </a:r>
          </a:p>
        </p:txBody>
      </p:sp>
      <p:sp>
        <p:nvSpPr>
          <p:cNvPr id="753" name="DXN Ganozhi™ Toothpaste contains no saccharin and colouring but with high quality of Ganoderma extract, food gel, menthol and food flavouring. It can effectively cleanse your teeth for fresh breath and taste in your mouth. It also makes your teeth healthier and brighter."/>
          <p:cNvSpPr/>
          <p:nvPr/>
        </p:nvSpPr>
        <p:spPr>
          <a:xfrm>
            <a:off x="2193513" y="4229100"/>
            <a:ext cx="11869719" cy="525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800"/>
            </a:lvl1pPr>
          </a:lstStyle>
          <a:p>
            <a:r>
              <a:t>DXN Ganozhi™ Toothpaste contains no saccharin and colouring but with high quality of Ganoderma extract, food gel, menthol and food flavouring. It can effectively cleanse your teeth for fresh breath and taste in your mouth. It also makes your teeth healthier and brighter.</a:t>
            </a:r>
          </a:p>
        </p:txBody>
      </p:sp>
      <p:pic>
        <p:nvPicPr>
          <p:cNvPr id="754" name="15PC006.png" descr="15PC006.png"/>
          <p:cNvPicPr>
            <a:picLocks noChangeAspect="1"/>
          </p:cNvPicPr>
          <p:nvPr/>
        </p:nvPicPr>
        <p:blipFill>
          <a:blip r:embed="rId4">
            <a:extLst/>
          </a:blip>
          <a:stretch>
            <a:fillRect/>
          </a:stretch>
        </p:blipFill>
        <p:spPr>
          <a:xfrm>
            <a:off x="14235248" y="3608527"/>
            <a:ext cx="6985001" cy="6985001"/>
          </a:xfrm>
          <a:prstGeom prst="rect">
            <a:avLst/>
          </a:prstGeom>
          <a:ln w="12700">
            <a:miter lim="400000"/>
          </a:ln>
        </p:spPr>
      </p:pic>
      <p:sp>
        <p:nvSpPr>
          <p:cNvPr id="755"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asted-image.tiff" descr="pasted-image.tiff"/>
          <p:cNvPicPr>
            <a:picLocks noChangeAspect="1"/>
          </p:cNvPicPr>
          <p:nvPr/>
        </p:nvPicPr>
        <p:blipFill>
          <a:blip r:embed="rId2">
            <a:alphaModFix amt="43569"/>
            <a:extLst/>
          </a:blip>
          <a:stretch>
            <a:fillRect/>
          </a:stretch>
        </p:blipFill>
        <p:spPr>
          <a:xfrm>
            <a:off x="47983" y="-3222845"/>
            <a:ext cx="26526655" cy="17672489"/>
          </a:xfrm>
          <a:prstGeom prst="rect">
            <a:avLst/>
          </a:prstGeom>
          <a:ln w="12700">
            <a:miter lim="400000"/>
          </a:ln>
        </p:spPr>
      </p:pic>
      <p:pic>
        <p:nvPicPr>
          <p:cNvPr id="153" name="Fotolia_77678740_Subscription_Monthly_XXL.jpg" descr="Fotolia_77678740_Subscription_Monthly_XXL.jpg"/>
          <p:cNvPicPr>
            <a:picLocks noChangeAspect="1"/>
          </p:cNvPicPr>
          <p:nvPr/>
        </p:nvPicPr>
        <p:blipFill>
          <a:blip r:embed="rId3">
            <a:extLst/>
          </a:blip>
          <a:srcRect l="19135" t="2" r="26581" b="20"/>
          <a:stretch>
            <a:fillRect/>
          </a:stretch>
        </p:blipFill>
        <p:spPr>
          <a:xfrm>
            <a:off x="-3305145" y="1587"/>
            <a:ext cx="11168116" cy="13712826"/>
          </a:xfrm>
          <a:custGeom>
            <a:avLst/>
            <a:gdLst/>
            <a:ahLst/>
            <a:cxnLst>
              <a:cxn ang="0">
                <a:pos x="wd2" y="hd2"/>
              </a:cxn>
              <a:cxn ang="5400000">
                <a:pos x="wd2" y="hd2"/>
              </a:cxn>
              <a:cxn ang="10800000">
                <a:pos x="wd2" y="hd2"/>
              </a:cxn>
              <a:cxn ang="16200000">
                <a:pos x="wd2" y="hd2"/>
              </a:cxn>
            </a:cxnLst>
            <a:rect l="0" t="0" r="r" b="b"/>
            <a:pathLst>
              <a:path w="21600" h="21600" extrusionOk="0">
                <a:moveTo>
                  <a:pt x="12811" y="0"/>
                </a:moveTo>
                <a:cubicBezTo>
                  <a:pt x="11299" y="0"/>
                  <a:pt x="9820" y="0"/>
                  <a:pt x="8647" y="1"/>
                </a:cubicBezTo>
                <a:lnTo>
                  <a:pt x="8393" y="144"/>
                </a:lnTo>
                <a:cubicBezTo>
                  <a:pt x="8072" y="324"/>
                  <a:pt x="7604" y="725"/>
                  <a:pt x="7219" y="1150"/>
                </a:cubicBezTo>
                <a:cubicBezTo>
                  <a:pt x="6874" y="1530"/>
                  <a:pt x="6011" y="2927"/>
                  <a:pt x="6058" y="3028"/>
                </a:cubicBezTo>
                <a:cubicBezTo>
                  <a:pt x="6076" y="3066"/>
                  <a:pt x="6047" y="3204"/>
                  <a:pt x="5994" y="3336"/>
                </a:cubicBezTo>
                <a:cubicBezTo>
                  <a:pt x="5942" y="3464"/>
                  <a:pt x="5892" y="3839"/>
                  <a:pt x="5857" y="4286"/>
                </a:cubicBezTo>
                <a:cubicBezTo>
                  <a:pt x="5865" y="4438"/>
                  <a:pt x="5872" y="4622"/>
                  <a:pt x="5874" y="4850"/>
                </a:cubicBezTo>
                <a:cubicBezTo>
                  <a:pt x="5884" y="5737"/>
                  <a:pt x="5893" y="5831"/>
                  <a:pt x="5974" y="6001"/>
                </a:cubicBezTo>
                <a:cubicBezTo>
                  <a:pt x="6227" y="6529"/>
                  <a:pt x="6234" y="7639"/>
                  <a:pt x="5993" y="8951"/>
                </a:cubicBezTo>
                <a:cubicBezTo>
                  <a:pt x="5981" y="9019"/>
                  <a:pt x="5992" y="9121"/>
                  <a:pt x="6019" y="9179"/>
                </a:cubicBezTo>
                <a:cubicBezTo>
                  <a:pt x="6050" y="9246"/>
                  <a:pt x="6026" y="9382"/>
                  <a:pt x="5953" y="9555"/>
                </a:cubicBezTo>
                <a:cubicBezTo>
                  <a:pt x="5880" y="9727"/>
                  <a:pt x="5837" y="9969"/>
                  <a:pt x="5836" y="10216"/>
                </a:cubicBezTo>
                <a:cubicBezTo>
                  <a:pt x="5834" y="10581"/>
                  <a:pt x="5841" y="10602"/>
                  <a:pt x="5949" y="10556"/>
                </a:cubicBezTo>
                <a:cubicBezTo>
                  <a:pt x="6042" y="10515"/>
                  <a:pt x="6069" y="10430"/>
                  <a:pt x="6091" y="10110"/>
                </a:cubicBezTo>
                <a:cubicBezTo>
                  <a:pt x="6123" y="9673"/>
                  <a:pt x="6278" y="9377"/>
                  <a:pt x="6478" y="9377"/>
                </a:cubicBezTo>
                <a:cubicBezTo>
                  <a:pt x="6564" y="9377"/>
                  <a:pt x="6599" y="9421"/>
                  <a:pt x="6617" y="9552"/>
                </a:cubicBezTo>
                <a:cubicBezTo>
                  <a:pt x="6631" y="9648"/>
                  <a:pt x="6684" y="9766"/>
                  <a:pt x="6737" y="9814"/>
                </a:cubicBezTo>
                <a:cubicBezTo>
                  <a:pt x="6756" y="9831"/>
                  <a:pt x="6769" y="9844"/>
                  <a:pt x="6780" y="9855"/>
                </a:cubicBezTo>
                <a:cubicBezTo>
                  <a:pt x="6784" y="9858"/>
                  <a:pt x="6788" y="9860"/>
                  <a:pt x="6793" y="9862"/>
                </a:cubicBezTo>
                <a:cubicBezTo>
                  <a:pt x="7058" y="9990"/>
                  <a:pt x="7040" y="10082"/>
                  <a:pt x="6724" y="10220"/>
                </a:cubicBezTo>
                <a:cubicBezTo>
                  <a:pt x="6716" y="10223"/>
                  <a:pt x="6709" y="10226"/>
                  <a:pt x="6701" y="10230"/>
                </a:cubicBezTo>
                <a:cubicBezTo>
                  <a:pt x="6684" y="10267"/>
                  <a:pt x="6630" y="10316"/>
                  <a:pt x="6525" y="10392"/>
                </a:cubicBezTo>
                <a:cubicBezTo>
                  <a:pt x="6229" y="10610"/>
                  <a:pt x="5695" y="10907"/>
                  <a:pt x="5342" y="11051"/>
                </a:cubicBezTo>
                <a:cubicBezTo>
                  <a:pt x="5190" y="11113"/>
                  <a:pt x="5011" y="11204"/>
                  <a:pt x="4943" y="11254"/>
                </a:cubicBezTo>
                <a:cubicBezTo>
                  <a:pt x="4876" y="11305"/>
                  <a:pt x="4591" y="11425"/>
                  <a:pt x="4311" y="11523"/>
                </a:cubicBezTo>
                <a:cubicBezTo>
                  <a:pt x="3596" y="11772"/>
                  <a:pt x="2978" y="12077"/>
                  <a:pt x="2799" y="12268"/>
                </a:cubicBezTo>
                <a:cubicBezTo>
                  <a:pt x="2567" y="12516"/>
                  <a:pt x="2358" y="12928"/>
                  <a:pt x="2212" y="13427"/>
                </a:cubicBezTo>
                <a:cubicBezTo>
                  <a:pt x="2140" y="13675"/>
                  <a:pt x="2054" y="13917"/>
                  <a:pt x="2023" y="13964"/>
                </a:cubicBezTo>
                <a:cubicBezTo>
                  <a:pt x="1991" y="14012"/>
                  <a:pt x="1965" y="14129"/>
                  <a:pt x="1965" y="14225"/>
                </a:cubicBezTo>
                <a:cubicBezTo>
                  <a:pt x="1965" y="14350"/>
                  <a:pt x="1929" y="14415"/>
                  <a:pt x="1838" y="14455"/>
                </a:cubicBezTo>
                <a:cubicBezTo>
                  <a:pt x="1737" y="14499"/>
                  <a:pt x="1726" y="14524"/>
                  <a:pt x="1785" y="14582"/>
                </a:cubicBezTo>
                <a:cubicBezTo>
                  <a:pt x="1825" y="14621"/>
                  <a:pt x="1835" y="14653"/>
                  <a:pt x="1807" y="14653"/>
                </a:cubicBezTo>
                <a:cubicBezTo>
                  <a:pt x="1779" y="14653"/>
                  <a:pt x="1789" y="14680"/>
                  <a:pt x="1830" y="14713"/>
                </a:cubicBezTo>
                <a:cubicBezTo>
                  <a:pt x="1937" y="14800"/>
                  <a:pt x="1921" y="14924"/>
                  <a:pt x="1776" y="15124"/>
                </a:cubicBezTo>
                <a:cubicBezTo>
                  <a:pt x="1706" y="15220"/>
                  <a:pt x="1665" y="15321"/>
                  <a:pt x="1685" y="15348"/>
                </a:cubicBezTo>
                <a:cubicBezTo>
                  <a:pt x="1705" y="15374"/>
                  <a:pt x="1692" y="15411"/>
                  <a:pt x="1655" y="15430"/>
                </a:cubicBezTo>
                <a:cubicBezTo>
                  <a:pt x="1618" y="15448"/>
                  <a:pt x="1602" y="15492"/>
                  <a:pt x="1619" y="15528"/>
                </a:cubicBezTo>
                <a:cubicBezTo>
                  <a:pt x="1636" y="15564"/>
                  <a:pt x="1633" y="15607"/>
                  <a:pt x="1613" y="15623"/>
                </a:cubicBezTo>
                <a:cubicBezTo>
                  <a:pt x="1579" y="15651"/>
                  <a:pt x="1563" y="15741"/>
                  <a:pt x="1517" y="16153"/>
                </a:cubicBezTo>
                <a:cubicBezTo>
                  <a:pt x="1507" y="16249"/>
                  <a:pt x="1450" y="16401"/>
                  <a:pt x="1392" y="16491"/>
                </a:cubicBezTo>
                <a:cubicBezTo>
                  <a:pt x="1334" y="16580"/>
                  <a:pt x="1300" y="16653"/>
                  <a:pt x="1317" y="16653"/>
                </a:cubicBezTo>
                <a:cubicBezTo>
                  <a:pt x="1334" y="16653"/>
                  <a:pt x="1278" y="16756"/>
                  <a:pt x="1193" y="16881"/>
                </a:cubicBezTo>
                <a:cubicBezTo>
                  <a:pt x="848" y="17383"/>
                  <a:pt x="773" y="18540"/>
                  <a:pt x="1055" y="18991"/>
                </a:cubicBezTo>
                <a:cubicBezTo>
                  <a:pt x="1112" y="19081"/>
                  <a:pt x="1105" y="19121"/>
                  <a:pt x="1022" y="19196"/>
                </a:cubicBezTo>
                <a:cubicBezTo>
                  <a:pt x="964" y="19248"/>
                  <a:pt x="908" y="19398"/>
                  <a:pt x="896" y="19535"/>
                </a:cubicBezTo>
                <a:cubicBezTo>
                  <a:pt x="883" y="19669"/>
                  <a:pt x="844" y="19835"/>
                  <a:pt x="809" y="19904"/>
                </a:cubicBezTo>
                <a:cubicBezTo>
                  <a:pt x="732" y="20053"/>
                  <a:pt x="649" y="20402"/>
                  <a:pt x="669" y="20495"/>
                </a:cubicBezTo>
                <a:cubicBezTo>
                  <a:pt x="676" y="20531"/>
                  <a:pt x="585" y="20648"/>
                  <a:pt x="467" y="20755"/>
                </a:cubicBezTo>
                <a:cubicBezTo>
                  <a:pt x="203" y="20993"/>
                  <a:pt x="0" y="21307"/>
                  <a:pt x="0" y="21477"/>
                </a:cubicBezTo>
                <a:lnTo>
                  <a:pt x="0" y="21600"/>
                </a:lnTo>
                <a:lnTo>
                  <a:pt x="11928" y="21592"/>
                </a:lnTo>
                <a:lnTo>
                  <a:pt x="21477" y="21586"/>
                </a:lnTo>
                <a:lnTo>
                  <a:pt x="21432" y="21458"/>
                </a:lnTo>
                <a:cubicBezTo>
                  <a:pt x="21404" y="21378"/>
                  <a:pt x="21396" y="21299"/>
                  <a:pt x="21416" y="21283"/>
                </a:cubicBezTo>
                <a:cubicBezTo>
                  <a:pt x="21436" y="21267"/>
                  <a:pt x="21457" y="20775"/>
                  <a:pt x="21463" y="20191"/>
                </a:cubicBezTo>
                <a:cubicBezTo>
                  <a:pt x="21469" y="19607"/>
                  <a:pt x="21480" y="19129"/>
                  <a:pt x="21488" y="19129"/>
                </a:cubicBezTo>
                <a:cubicBezTo>
                  <a:pt x="21524" y="19129"/>
                  <a:pt x="21546" y="18728"/>
                  <a:pt x="21546" y="18104"/>
                </a:cubicBezTo>
                <a:cubicBezTo>
                  <a:pt x="21545" y="17149"/>
                  <a:pt x="21558" y="16788"/>
                  <a:pt x="21594" y="16740"/>
                </a:cubicBezTo>
                <a:cubicBezTo>
                  <a:pt x="21598" y="16734"/>
                  <a:pt x="21600" y="16726"/>
                  <a:pt x="21599" y="16716"/>
                </a:cubicBezTo>
                <a:cubicBezTo>
                  <a:pt x="21598" y="16684"/>
                  <a:pt x="21576" y="16634"/>
                  <a:pt x="21541" y="16589"/>
                </a:cubicBezTo>
                <a:cubicBezTo>
                  <a:pt x="21495" y="16528"/>
                  <a:pt x="21450" y="16343"/>
                  <a:pt x="21443" y="16178"/>
                </a:cubicBezTo>
                <a:cubicBezTo>
                  <a:pt x="21428" y="15853"/>
                  <a:pt x="21359" y="15459"/>
                  <a:pt x="21183" y="14678"/>
                </a:cubicBezTo>
                <a:cubicBezTo>
                  <a:pt x="21003" y="13884"/>
                  <a:pt x="20987" y="13766"/>
                  <a:pt x="21055" y="13731"/>
                </a:cubicBezTo>
                <a:cubicBezTo>
                  <a:pt x="21090" y="13714"/>
                  <a:pt x="21159" y="13763"/>
                  <a:pt x="21209" y="13842"/>
                </a:cubicBezTo>
                <a:cubicBezTo>
                  <a:pt x="21259" y="13920"/>
                  <a:pt x="21348" y="14017"/>
                  <a:pt x="21407" y="14056"/>
                </a:cubicBezTo>
                <a:cubicBezTo>
                  <a:pt x="21508" y="14124"/>
                  <a:pt x="21508" y="14121"/>
                  <a:pt x="21414" y="14003"/>
                </a:cubicBezTo>
                <a:cubicBezTo>
                  <a:pt x="21359" y="13934"/>
                  <a:pt x="21185" y="13563"/>
                  <a:pt x="21028" y="13177"/>
                </a:cubicBezTo>
                <a:cubicBezTo>
                  <a:pt x="20598" y="12127"/>
                  <a:pt x="20302" y="11694"/>
                  <a:pt x="19688" y="11214"/>
                </a:cubicBezTo>
                <a:cubicBezTo>
                  <a:pt x="19333" y="10936"/>
                  <a:pt x="19091" y="10790"/>
                  <a:pt x="18878" y="10727"/>
                </a:cubicBezTo>
                <a:cubicBezTo>
                  <a:pt x="18379" y="10578"/>
                  <a:pt x="17536" y="10288"/>
                  <a:pt x="17455" y="10237"/>
                </a:cubicBezTo>
                <a:cubicBezTo>
                  <a:pt x="17366" y="10182"/>
                  <a:pt x="17403" y="9823"/>
                  <a:pt x="17508" y="9720"/>
                </a:cubicBezTo>
                <a:cubicBezTo>
                  <a:pt x="17595" y="9634"/>
                  <a:pt x="17524" y="9126"/>
                  <a:pt x="17376" y="8785"/>
                </a:cubicBezTo>
                <a:cubicBezTo>
                  <a:pt x="17315" y="8644"/>
                  <a:pt x="17279" y="8511"/>
                  <a:pt x="17295" y="8489"/>
                </a:cubicBezTo>
                <a:cubicBezTo>
                  <a:pt x="17311" y="8468"/>
                  <a:pt x="17271" y="8389"/>
                  <a:pt x="17206" y="8314"/>
                </a:cubicBezTo>
                <a:cubicBezTo>
                  <a:pt x="17061" y="8145"/>
                  <a:pt x="16885" y="7718"/>
                  <a:pt x="16879" y="7522"/>
                </a:cubicBezTo>
                <a:cubicBezTo>
                  <a:pt x="16877" y="7442"/>
                  <a:pt x="16906" y="7219"/>
                  <a:pt x="16943" y="7026"/>
                </a:cubicBezTo>
                <a:cubicBezTo>
                  <a:pt x="16981" y="6833"/>
                  <a:pt x="17028" y="6507"/>
                  <a:pt x="17049" y="6301"/>
                </a:cubicBezTo>
                <a:cubicBezTo>
                  <a:pt x="17070" y="6095"/>
                  <a:pt x="17109" y="5903"/>
                  <a:pt x="17136" y="5875"/>
                </a:cubicBezTo>
                <a:cubicBezTo>
                  <a:pt x="17163" y="5847"/>
                  <a:pt x="17129" y="5690"/>
                  <a:pt x="17061" y="5525"/>
                </a:cubicBezTo>
                <a:cubicBezTo>
                  <a:pt x="16993" y="5360"/>
                  <a:pt x="16910" y="5094"/>
                  <a:pt x="16878" y="4933"/>
                </a:cubicBezTo>
                <a:cubicBezTo>
                  <a:pt x="16797" y="4522"/>
                  <a:pt x="16600" y="4075"/>
                  <a:pt x="16353" y="3739"/>
                </a:cubicBezTo>
                <a:cubicBezTo>
                  <a:pt x="16110" y="3409"/>
                  <a:pt x="15508" y="2390"/>
                  <a:pt x="15377" y="2088"/>
                </a:cubicBezTo>
                <a:cubicBezTo>
                  <a:pt x="15158" y="1582"/>
                  <a:pt x="14658" y="1138"/>
                  <a:pt x="13746" y="638"/>
                </a:cubicBezTo>
                <a:cubicBezTo>
                  <a:pt x="13464" y="483"/>
                  <a:pt x="13137" y="276"/>
                  <a:pt x="13021" y="178"/>
                </a:cubicBezTo>
                <a:lnTo>
                  <a:pt x="12811" y="0"/>
                </a:lnTo>
                <a:close/>
                <a:moveTo>
                  <a:pt x="16276" y="8611"/>
                </a:moveTo>
                <a:cubicBezTo>
                  <a:pt x="16336" y="8615"/>
                  <a:pt x="16395" y="8661"/>
                  <a:pt x="16395" y="8718"/>
                </a:cubicBezTo>
                <a:cubicBezTo>
                  <a:pt x="16395" y="8812"/>
                  <a:pt x="16638" y="9163"/>
                  <a:pt x="16801" y="9304"/>
                </a:cubicBezTo>
                <a:cubicBezTo>
                  <a:pt x="16882" y="9374"/>
                  <a:pt x="16947" y="9476"/>
                  <a:pt x="16946" y="9529"/>
                </a:cubicBezTo>
                <a:cubicBezTo>
                  <a:pt x="16944" y="9583"/>
                  <a:pt x="16879" y="9691"/>
                  <a:pt x="16801" y="9769"/>
                </a:cubicBezTo>
                <a:lnTo>
                  <a:pt x="16657" y="9912"/>
                </a:lnTo>
                <a:lnTo>
                  <a:pt x="16557" y="9796"/>
                </a:lnTo>
                <a:cubicBezTo>
                  <a:pt x="16502" y="9732"/>
                  <a:pt x="16457" y="9632"/>
                  <a:pt x="16457" y="9575"/>
                </a:cubicBezTo>
                <a:cubicBezTo>
                  <a:pt x="16457" y="9518"/>
                  <a:pt x="16429" y="9449"/>
                  <a:pt x="16395" y="9421"/>
                </a:cubicBezTo>
                <a:cubicBezTo>
                  <a:pt x="16306" y="9348"/>
                  <a:pt x="16152" y="8656"/>
                  <a:pt x="16218" y="8623"/>
                </a:cubicBezTo>
                <a:cubicBezTo>
                  <a:pt x="16236" y="8613"/>
                  <a:pt x="16256" y="8610"/>
                  <a:pt x="16276" y="8611"/>
                </a:cubicBezTo>
                <a:close/>
              </a:path>
            </a:pathLst>
          </a:custGeom>
          <a:ln w="12700">
            <a:miter lim="400000"/>
          </a:ln>
        </p:spPr>
      </p:pic>
      <p:sp>
        <p:nvSpPr>
          <p:cNvPr id="15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158" name="Grupo"/>
          <p:cNvGrpSpPr/>
          <p:nvPr/>
        </p:nvGrpSpPr>
        <p:grpSpPr>
          <a:xfrm>
            <a:off x="-2167369" y="11217225"/>
            <a:ext cx="33912058" cy="2691538"/>
            <a:chOff x="0" y="-1"/>
            <a:chExt cx="33912057" cy="2691536"/>
          </a:xfrm>
        </p:grpSpPr>
        <p:sp>
          <p:nvSpPr>
            <p:cNvPr id="15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15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15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15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160"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161" name="Differentiation Strategy"/>
          <p:cNvSpPr/>
          <p:nvPr/>
        </p:nvSpPr>
        <p:spPr>
          <a:xfrm>
            <a:off x="5957163" y="901803"/>
            <a:ext cx="1246967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Differentiation Strategy</a:t>
            </a:r>
          </a:p>
        </p:txBody>
      </p:sp>
      <p:sp>
        <p:nvSpPr>
          <p:cNvPr id="162" name="There are different categories of consumers…"/>
          <p:cNvSpPr/>
          <p:nvPr/>
        </p:nvSpPr>
        <p:spPr>
          <a:xfrm>
            <a:off x="7895059" y="5613400"/>
            <a:ext cx="14803092"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800"/>
            </a:pPr>
            <a:r>
              <a:t>There are different categories of consumers </a:t>
            </a:r>
          </a:p>
          <a:p>
            <a:pPr algn="l">
              <a:defRPr sz="4800"/>
            </a:pPr>
            <a:r>
              <a:t>There are 2 extreme groups in between these categories</a:t>
            </a:r>
          </a:p>
          <a:p>
            <a:pPr algn="l">
              <a:defRPr sz="4800"/>
            </a:pPr>
            <a:r>
              <a:t>One extreme is mainly for price</a:t>
            </a:r>
          </a:p>
          <a:p>
            <a:pPr algn="l">
              <a:defRPr sz="4800"/>
            </a:pPr>
            <a:r>
              <a:t>Another extreme is mainly for quality DXN is selling quality products</a:t>
            </a:r>
          </a:p>
        </p:txBody>
      </p:sp>
      <p:sp>
        <p:nvSpPr>
          <p:cNvPr id="163" name="What is the difference between DXN products and the products of other companies?"/>
          <p:cNvSpPr/>
          <p:nvPr/>
        </p:nvSpPr>
        <p:spPr>
          <a:xfrm>
            <a:off x="5904381" y="3441692"/>
            <a:ext cx="14060328" cy="157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4800" b="1">
                <a:latin typeface="Helvetica"/>
                <a:ea typeface="Helvetica"/>
                <a:cs typeface="Helvetica"/>
                <a:sym typeface="Helvetica"/>
              </a:defRPr>
            </a:lvl1pPr>
          </a:lstStyle>
          <a:p>
            <a:r>
              <a:t>What is the difference between DXN products and the products of other companies?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 name="Foto 8-4-09 4 35 00 AM copia.jpg" descr="Foto 8-4-09 4 35 00 AM copia.jpg"/>
          <p:cNvPicPr>
            <a:picLocks noChangeAspect="1"/>
          </p:cNvPicPr>
          <p:nvPr/>
        </p:nvPicPr>
        <p:blipFill>
          <a:blip r:embed="rId2">
            <a:extLst/>
          </a:blip>
          <a:stretch>
            <a:fillRect/>
          </a:stretch>
        </p:blipFill>
        <p:spPr>
          <a:xfrm>
            <a:off x="10055501" y="-915701"/>
            <a:ext cx="22887307" cy="14230184"/>
          </a:xfrm>
          <a:prstGeom prst="rect">
            <a:avLst/>
          </a:prstGeom>
          <a:ln w="12700">
            <a:miter lim="400000"/>
          </a:ln>
        </p:spPr>
      </p:pic>
      <p:sp>
        <p:nvSpPr>
          <p:cNvPr id="758" name="Figura"/>
          <p:cNvSpPr/>
          <p:nvPr/>
        </p:nvSpPr>
        <p:spPr>
          <a:xfrm>
            <a:off x="-560029" y="-1614008"/>
            <a:ext cx="19385336" cy="14724845"/>
          </a:xfrm>
          <a:custGeom>
            <a:avLst/>
            <a:gdLst/>
            <a:ahLst/>
            <a:cxnLst>
              <a:cxn ang="0">
                <a:pos x="wd2" y="hd2"/>
              </a:cxn>
              <a:cxn ang="5400000">
                <a:pos x="wd2" y="hd2"/>
              </a:cxn>
              <a:cxn ang="10800000">
                <a:pos x="wd2" y="hd2"/>
              </a:cxn>
              <a:cxn ang="16200000">
                <a:pos x="wd2" y="hd2"/>
              </a:cxn>
            </a:cxnLst>
            <a:rect l="0" t="0" r="r" b="b"/>
            <a:pathLst>
              <a:path w="21600" h="21600" extrusionOk="0">
                <a:moveTo>
                  <a:pt x="17162" y="21200"/>
                </a:moveTo>
                <a:lnTo>
                  <a:pt x="21600" y="14781"/>
                </a:lnTo>
                <a:lnTo>
                  <a:pt x="16734" y="8873"/>
                </a:lnTo>
                <a:lnTo>
                  <a:pt x="21354" y="0"/>
                </a:lnTo>
                <a:lnTo>
                  <a:pt x="0" y="0"/>
                </a:lnTo>
                <a:lnTo>
                  <a:pt x="0" y="21600"/>
                </a:lnTo>
                <a:lnTo>
                  <a:pt x="17162" y="21200"/>
                </a:lnTo>
                <a:close/>
              </a:path>
            </a:pathLst>
          </a:custGeom>
          <a:solidFill>
            <a:schemeClr val="accent2">
              <a:lumOff val="-23751"/>
            </a:schemeClr>
          </a:solidFill>
          <a:ln w="12700">
            <a:miter lim="400000"/>
          </a:ln>
          <a:effectLst>
            <a:outerShdw blurRad="266700" dist="282650" dir="3185499" rotWithShape="0">
              <a:srgbClr val="000000">
                <a:alpha val="64633"/>
              </a:srgbClr>
            </a:outerShdw>
          </a:effectLst>
        </p:spPr>
        <p:txBody>
          <a:bodyPr lIns="50800" tIns="50800" rIns="50800" bIns="50800" anchor="ctr"/>
          <a:lstStyle/>
          <a:p>
            <a:pPr>
              <a:defRPr sz="3600"/>
            </a:pPr>
            <a:endParaRPr/>
          </a:p>
        </p:txBody>
      </p:sp>
      <p:sp>
        <p:nvSpPr>
          <p:cNvPr id="759"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63" name="Grupo"/>
          <p:cNvGrpSpPr/>
          <p:nvPr/>
        </p:nvGrpSpPr>
        <p:grpSpPr>
          <a:xfrm>
            <a:off x="-2167369" y="11217225"/>
            <a:ext cx="33912058" cy="2691538"/>
            <a:chOff x="0" y="-1"/>
            <a:chExt cx="33912057" cy="2691536"/>
          </a:xfrm>
        </p:grpSpPr>
        <p:sp>
          <p:nvSpPr>
            <p:cNvPr id="760"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61"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62"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64"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65"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766" name="DXN Products"/>
          <p:cNvSpPr/>
          <p:nvPr/>
        </p:nvSpPr>
        <p:spPr>
          <a:xfrm>
            <a:off x="5606010" y="653168"/>
            <a:ext cx="7814768"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DXN Products</a:t>
            </a:r>
          </a:p>
        </p:txBody>
      </p:sp>
      <p:sp>
        <p:nvSpPr>
          <p:cNvPr id="767" name="DXN Products Are"/>
          <p:cNvSpPr/>
          <p:nvPr/>
        </p:nvSpPr>
        <p:spPr>
          <a:xfrm>
            <a:off x="5948265" y="1983505"/>
            <a:ext cx="7130258"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6400" b="1">
                <a:latin typeface="Helvetica"/>
                <a:ea typeface="Helvetica"/>
                <a:cs typeface="Helvetica"/>
                <a:sym typeface="Helvetica"/>
              </a:defRPr>
            </a:lvl1pPr>
          </a:lstStyle>
          <a:p>
            <a:r>
              <a:t>DXN Products Are</a:t>
            </a:r>
          </a:p>
        </p:txBody>
      </p:sp>
      <p:sp>
        <p:nvSpPr>
          <p:cNvPr id="768" name="(No Approved Therapeutic Claims)"/>
          <p:cNvSpPr/>
          <p:nvPr/>
        </p:nvSpPr>
        <p:spPr>
          <a:xfrm>
            <a:off x="7416730" y="10169440"/>
            <a:ext cx="724479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3600" i="1">
                <a:latin typeface="Helvetica"/>
                <a:ea typeface="Helvetica"/>
                <a:cs typeface="Helvetica"/>
                <a:sym typeface="Helvetica"/>
              </a:defRPr>
            </a:lvl1pPr>
          </a:lstStyle>
          <a:p>
            <a:r>
              <a:t>(No Approved Therapeutic Claims)</a:t>
            </a:r>
          </a:p>
        </p:txBody>
      </p:sp>
      <p:sp>
        <p:nvSpPr>
          <p:cNvPr id="769" name="Natural…"/>
          <p:cNvSpPr/>
          <p:nvPr/>
        </p:nvSpPr>
        <p:spPr>
          <a:xfrm>
            <a:off x="769958" y="4461118"/>
            <a:ext cx="9825839" cy="3784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defRPr sz="4800"/>
            </a:pPr>
            <a:r>
              <a:t>Natural </a:t>
            </a:r>
          </a:p>
          <a:p>
            <a:pPr algn="r">
              <a:defRPr sz="4800"/>
            </a:pPr>
            <a:r>
              <a:t>For Wellness </a:t>
            </a:r>
          </a:p>
          <a:p>
            <a:pPr algn="r">
              <a:defRPr sz="4800"/>
            </a:pPr>
            <a:r>
              <a:t>Unique of Its Kind </a:t>
            </a:r>
          </a:p>
          <a:p>
            <a:pPr algn="r">
              <a:defRPr sz="4800"/>
            </a:pPr>
            <a:r>
              <a:t>Quality Premium Products </a:t>
            </a:r>
          </a:p>
          <a:p>
            <a:pPr algn="r">
              <a:defRPr sz="4800"/>
            </a:pPr>
            <a:r>
              <a:t>Fast Moving Consumable Products </a:t>
            </a:r>
          </a:p>
        </p:txBody>
      </p:sp>
      <p:sp>
        <p:nvSpPr>
          <p:cNvPr id="770" name="Be A Product of The Products!"/>
          <p:cNvSpPr/>
          <p:nvPr/>
        </p:nvSpPr>
        <p:spPr>
          <a:xfrm>
            <a:off x="6842486" y="9572538"/>
            <a:ext cx="894308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b="1" i="1">
                <a:latin typeface="Helvetica"/>
                <a:ea typeface="Helvetica"/>
                <a:cs typeface="Helvetica"/>
                <a:sym typeface="Helvetica"/>
              </a:defRPr>
            </a:lvl1pPr>
          </a:lstStyle>
          <a:p>
            <a:r>
              <a:t>Be A Product of The Products!</a:t>
            </a:r>
          </a:p>
        </p:txBody>
      </p:sp>
      <p:sp>
        <p:nvSpPr>
          <p:cNvPr id="771" name="Reliable…"/>
          <p:cNvSpPr/>
          <p:nvPr/>
        </p:nvSpPr>
        <p:spPr>
          <a:xfrm>
            <a:off x="11164367" y="4389825"/>
            <a:ext cx="5128261" cy="304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4800"/>
            </a:pPr>
            <a:r>
              <a:t>Reliable </a:t>
            </a:r>
          </a:p>
          <a:p>
            <a:pPr algn="l">
              <a:defRPr sz="4800"/>
            </a:pPr>
            <a:r>
              <a:t>Affordable </a:t>
            </a:r>
          </a:p>
          <a:p>
            <a:pPr algn="l">
              <a:defRPr sz="4800"/>
            </a:pPr>
            <a:r>
              <a:t>Trend Setter </a:t>
            </a:r>
          </a:p>
          <a:p>
            <a:pPr algn="l">
              <a:defRPr sz="4800"/>
            </a:pPr>
            <a:r>
              <a:t>Business Oriented</a:t>
            </a:r>
          </a:p>
        </p:txBody>
      </p:sp>
      <p:sp>
        <p:nvSpPr>
          <p:cNvPr id="773" name="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
          <p:cNvSpPr/>
          <p:nvPr/>
        </p:nvSpPr>
        <p:spPr>
          <a:xfrm>
            <a:off x="5318366" y="11131268"/>
            <a:ext cx="17581618" cy="8280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spcBef>
                <a:spcPts val="5900"/>
              </a:spcBef>
              <a:defRPr sz="1800"/>
            </a:lvl1pPr>
          </a:lstStyle>
          <a:p>
            <a:r>
              <a:t>Food and dietary supplement products sold by Daxen are intended to contribute to the daily diet and overall health and are not intended for use in the prevention, treatment, mitigation, or cure of any disease or health related condition.  Consult an appropriately licensed health care practitioner for a medical history evaluation, diagnosis, treatment, and health recommendations.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Fotolia_66469678_Subscription_Monthly_XXL.jpg" descr="Fotolia_66469678_Subscription_Monthly_XXL.jpg"/>
          <p:cNvPicPr>
            <a:picLocks noChangeAspect="1"/>
          </p:cNvPicPr>
          <p:nvPr/>
        </p:nvPicPr>
        <p:blipFill>
          <a:blip r:embed="rId2">
            <a:extLst/>
          </a:blip>
          <a:stretch>
            <a:fillRect/>
          </a:stretch>
        </p:blipFill>
        <p:spPr>
          <a:xfrm>
            <a:off x="-2186563" y="-603001"/>
            <a:ext cx="26910246" cy="17961370"/>
          </a:xfrm>
          <a:prstGeom prst="rect">
            <a:avLst/>
          </a:prstGeom>
          <a:ln w="12700">
            <a:miter lim="400000"/>
          </a:ln>
        </p:spPr>
      </p:pic>
      <p:sp>
        <p:nvSpPr>
          <p:cNvPr id="776" name="Rectángulo"/>
          <p:cNvSpPr/>
          <p:nvPr/>
        </p:nvSpPr>
        <p:spPr>
          <a:xfrm rot="5227938">
            <a:off x="5505209" y="-2496884"/>
            <a:ext cx="10764332" cy="30786789"/>
          </a:xfrm>
          <a:prstGeom prst="rect">
            <a:avLst/>
          </a:prstGeom>
          <a:solidFill>
            <a:srgbClr val="212121">
              <a:alpha val="75253"/>
            </a:srgbClr>
          </a:solidFill>
          <a:ln w="12700">
            <a:miter lim="400000"/>
          </a:ln>
          <a:effectLst>
            <a:outerShdw blurRad="165100" dist="98394" dir="18488232" rotWithShape="0">
              <a:srgbClr val="000000">
                <a:alpha val="50000"/>
              </a:srgbClr>
            </a:outerShdw>
          </a:effectLst>
        </p:spPr>
        <p:txBody>
          <a:bodyPr lIns="50800" tIns="50800" rIns="50800" bIns="50800" anchor="ctr"/>
          <a:lstStyle/>
          <a:p>
            <a:pPr>
              <a:defRPr sz="3200"/>
            </a:pPr>
            <a:endParaRPr/>
          </a:p>
        </p:txBody>
      </p:sp>
      <p:sp>
        <p:nvSpPr>
          <p:cNvPr id="777" name="USD 80 billion in the year 2000…"/>
          <p:cNvSpPr/>
          <p:nvPr/>
        </p:nvSpPr>
        <p:spPr>
          <a:xfrm>
            <a:off x="6982474" y="9747944"/>
            <a:ext cx="10419052" cy="20167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879230" indent="-879230" algn="l" defTabSz="457200">
              <a:lnSpc>
                <a:spcPct val="80000"/>
              </a:lnSpc>
              <a:buSzPct val="50000"/>
              <a:buBlip>
                <a:blip r:embed="rId3"/>
              </a:buBlip>
              <a:defRPr sz="4800" b="1">
                <a:solidFill>
                  <a:srgbClr val="F5D328"/>
                </a:solidFill>
                <a:latin typeface="Helvetica"/>
                <a:ea typeface="Helvetica"/>
                <a:cs typeface="Helvetica"/>
                <a:sym typeface="Helvetica"/>
              </a:defRPr>
            </a:pPr>
            <a:r>
              <a:t>USD 80 billion in the year 2000</a:t>
            </a:r>
          </a:p>
          <a:p>
            <a:pPr marL="879230" indent="-879230" algn="l" defTabSz="457200">
              <a:lnSpc>
                <a:spcPct val="80000"/>
              </a:lnSpc>
              <a:buSzPct val="50000"/>
              <a:buBlip>
                <a:blip r:embed="rId3"/>
              </a:buBlip>
              <a:defRPr sz="4800" b="1">
                <a:solidFill>
                  <a:srgbClr val="F5D328"/>
                </a:solidFill>
                <a:latin typeface="Helvetica"/>
                <a:ea typeface="Helvetica"/>
                <a:cs typeface="Helvetica"/>
                <a:sym typeface="Helvetica"/>
              </a:defRPr>
            </a:pPr>
            <a:r>
              <a:t>USD 200 billion in the year 2008</a:t>
            </a:r>
          </a:p>
          <a:p>
            <a:pPr marL="879230" indent="-879230" algn="l" defTabSz="457200">
              <a:lnSpc>
                <a:spcPct val="80000"/>
              </a:lnSpc>
              <a:buSzPct val="50000"/>
              <a:buBlip>
                <a:blip r:embed="rId3"/>
              </a:buBlip>
              <a:defRPr sz="4800" b="1">
                <a:solidFill>
                  <a:srgbClr val="F5D328"/>
                </a:solidFill>
                <a:latin typeface="Helvetica"/>
                <a:ea typeface="Helvetica"/>
                <a:cs typeface="Helvetica"/>
                <a:sym typeface="Helvetica"/>
              </a:defRPr>
            </a:pPr>
            <a:r>
              <a:t>USD 50 trillion in the year 2050</a:t>
            </a:r>
          </a:p>
        </p:txBody>
      </p:sp>
      <p:sp>
        <p:nvSpPr>
          <p:cNvPr id="778" name="The World Health Organization ( WHO ) estimates the size of the global market for herbal products at"/>
          <p:cNvSpPr/>
          <p:nvPr/>
        </p:nvSpPr>
        <p:spPr>
          <a:xfrm>
            <a:off x="4447718" y="8101994"/>
            <a:ext cx="15488564" cy="1427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7200">
              <a:lnSpc>
                <a:spcPct val="80000"/>
              </a:lnSpc>
              <a:defRPr sz="4800">
                <a:latin typeface="Helvetica"/>
                <a:ea typeface="Helvetica"/>
                <a:cs typeface="Helvetica"/>
                <a:sym typeface="Helvetica"/>
              </a:defRPr>
            </a:lvl1pPr>
          </a:lstStyle>
          <a:p>
            <a:r>
              <a:t>The World Health Organization ( WHO ) estimates the size of the global market for herbal products at </a:t>
            </a:r>
          </a:p>
        </p:txBody>
      </p:sp>
      <p:sp>
        <p:nvSpPr>
          <p:cNvPr id="779"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83" name="Grupo"/>
          <p:cNvGrpSpPr/>
          <p:nvPr/>
        </p:nvGrpSpPr>
        <p:grpSpPr>
          <a:xfrm>
            <a:off x="-2167369" y="11217225"/>
            <a:ext cx="33912058" cy="2691538"/>
            <a:chOff x="0" y="-1"/>
            <a:chExt cx="33912057" cy="2691536"/>
          </a:xfrm>
        </p:grpSpPr>
        <p:sp>
          <p:nvSpPr>
            <p:cNvPr id="780"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81"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82"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84"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85"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786" name="Products Future"/>
          <p:cNvSpPr/>
          <p:nvPr/>
        </p:nvSpPr>
        <p:spPr>
          <a:xfrm>
            <a:off x="13925088" y="901803"/>
            <a:ext cx="9529763"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b="1">
                <a:solidFill>
                  <a:srgbClr val="000000"/>
                </a:solidFill>
                <a:latin typeface="Helvetica"/>
                <a:ea typeface="Helvetica"/>
                <a:cs typeface="Helvetica"/>
                <a:sym typeface="Helvetica"/>
              </a:defRPr>
            </a:lvl1pPr>
          </a:lstStyle>
          <a:p>
            <a:r>
              <a:t>Products Future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792" name="Grupo"/>
          <p:cNvGrpSpPr/>
          <p:nvPr/>
        </p:nvGrpSpPr>
        <p:grpSpPr>
          <a:xfrm>
            <a:off x="-701169" y="11217225"/>
            <a:ext cx="33912058" cy="2691538"/>
            <a:chOff x="0" y="-1"/>
            <a:chExt cx="33912057" cy="2691536"/>
          </a:xfrm>
        </p:grpSpPr>
        <p:sp>
          <p:nvSpPr>
            <p:cNvPr id="789"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790"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791"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793" name="Product Knowledge Training"/>
          <p:cNvSpPr/>
          <p:nvPr/>
        </p:nvSpPr>
        <p:spPr>
          <a:xfrm>
            <a:off x="17266966" y="111064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794" name="DXN-02.png" descr="DXN-02.png"/>
          <p:cNvPicPr>
            <a:picLocks noChangeAspect="1"/>
          </p:cNvPicPr>
          <p:nvPr/>
        </p:nvPicPr>
        <p:blipFill>
          <a:blip r:embed="rId2">
            <a:extLst/>
          </a:blip>
          <a:stretch>
            <a:fillRect/>
          </a:stretch>
        </p:blipFill>
        <p:spPr>
          <a:xfrm>
            <a:off x="1412000" y="2400579"/>
            <a:ext cx="6816825" cy="6584839"/>
          </a:xfrm>
          <a:prstGeom prst="rect">
            <a:avLst/>
          </a:prstGeom>
          <a:ln w="12700">
            <a:miter lim="400000"/>
          </a:ln>
        </p:spPr>
      </p:pic>
      <p:sp>
        <p:nvSpPr>
          <p:cNvPr id="795" name="Let’s Join Hands to Promote a Healthy, Wealthy Society"/>
          <p:cNvSpPr/>
          <p:nvPr/>
        </p:nvSpPr>
        <p:spPr>
          <a:xfrm>
            <a:off x="8718234" y="5657826"/>
            <a:ext cx="12962713" cy="18618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defRPr sz="6400"/>
            </a:lvl1pPr>
          </a:lstStyle>
          <a:p>
            <a:r>
              <a:t>Let’s Join Hands to Promote a Healthy, Wealthy Society</a:t>
            </a:r>
          </a:p>
        </p:txBody>
      </p:sp>
      <p:sp>
        <p:nvSpPr>
          <p:cNvPr id="796" name="Thank You"/>
          <p:cNvSpPr/>
          <p:nvPr/>
        </p:nvSpPr>
        <p:spPr>
          <a:xfrm>
            <a:off x="12318163" y="3866350"/>
            <a:ext cx="5762855"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9600"/>
            </a:lvl1pPr>
          </a:lstStyle>
          <a:p>
            <a:r>
              <a:t>Thank You</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pic>
        <p:nvPicPr>
          <p:cNvPr id="799" name="DXN-02.png" descr="DXN-02.png"/>
          <p:cNvPicPr>
            <a:picLocks noChangeAspect="1"/>
          </p:cNvPicPr>
          <p:nvPr/>
        </p:nvPicPr>
        <p:blipFill>
          <a:blip r:embed="rId2">
            <a:extLst/>
          </a:blip>
          <a:stretch>
            <a:fillRect/>
          </a:stretch>
        </p:blipFill>
        <p:spPr>
          <a:xfrm>
            <a:off x="6982644" y="1825926"/>
            <a:ext cx="10418712" cy="100641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ángulo"/>
          <p:cNvSpPr/>
          <p:nvPr/>
        </p:nvSpPr>
        <p:spPr>
          <a:xfrm>
            <a:off x="-361020" y="-562442"/>
            <a:ext cx="25393014" cy="14329122"/>
          </a:xfrm>
          <a:prstGeom prst="rect">
            <a:avLst/>
          </a:prstGeom>
          <a:blipFill>
            <a:blip r:embed="rId2"/>
          </a:blipFill>
          <a:ln w="12700">
            <a:miter lim="400000"/>
          </a:ln>
        </p:spPr>
        <p:txBody>
          <a:bodyPr lIns="50800" tIns="50800" rIns="50800" bIns="50800" anchor="ctr"/>
          <a:lstStyle/>
          <a:p>
            <a:pPr>
              <a:defRPr sz="3600"/>
            </a:pPr>
            <a:endParaRPr/>
          </a:p>
        </p:txBody>
      </p:sp>
      <p:grpSp>
        <p:nvGrpSpPr>
          <p:cNvPr id="169" name="Grupo"/>
          <p:cNvGrpSpPr/>
          <p:nvPr/>
        </p:nvGrpSpPr>
        <p:grpSpPr>
          <a:xfrm>
            <a:off x="11186801" y="-971373"/>
            <a:ext cx="15037774" cy="15658704"/>
            <a:chOff x="0" y="0"/>
            <a:chExt cx="15037773" cy="15658703"/>
          </a:xfrm>
        </p:grpSpPr>
        <p:pic>
          <p:nvPicPr>
            <p:cNvPr id="166" name="Fotolia_44154116_M.jpg" descr="Fotolia_44154116_M.jpg"/>
            <p:cNvPicPr>
              <a:picLocks noChangeAspect="1"/>
            </p:cNvPicPr>
            <p:nvPr/>
          </p:nvPicPr>
          <p:blipFill>
            <a:blip r:embed="rId3">
              <a:extLst/>
            </a:blip>
            <a:srcRect l="367" r="12366" b="2"/>
            <a:stretch>
              <a:fillRect/>
            </a:stretch>
          </p:blipFill>
          <p:spPr>
            <a:xfrm>
              <a:off x="0" y="0"/>
              <a:ext cx="15037774" cy="15658704"/>
            </a:xfrm>
            <a:custGeom>
              <a:avLst/>
              <a:gdLst/>
              <a:ahLst/>
              <a:cxnLst>
                <a:cxn ang="0">
                  <a:pos x="wd2" y="hd2"/>
                </a:cxn>
                <a:cxn ang="5400000">
                  <a:pos x="wd2" y="hd2"/>
                </a:cxn>
                <a:cxn ang="10800000">
                  <a:pos x="wd2" y="hd2"/>
                </a:cxn>
                <a:cxn ang="16200000">
                  <a:pos x="wd2" y="hd2"/>
                </a:cxn>
              </a:cxnLst>
              <a:rect l="0" t="0" r="r" b="b"/>
              <a:pathLst>
                <a:path w="21589" h="21600" extrusionOk="0">
                  <a:moveTo>
                    <a:pt x="5426" y="0"/>
                  </a:moveTo>
                  <a:lnTo>
                    <a:pt x="5315" y="142"/>
                  </a:lnTo>
                  <a:cubicBezTo>
                    <a:pt x="5052" y="480"/>
                    <a:pt x="4836" y="1096"/>
                    <a:pt x="4692" y="1919"/>
                  </a:cubicBezTo>
                  <a:cubicBezTo>
                    <a:pt x="4670" y="2046"/>
                    <a:pt x="4556" y="2350"/>
                    <a:pt x="4440" y="2594"/>
                  </a:cubicBezTo>
                  <a:cubicBezTo>
                    <a:pt x="4324" y="2837"/>
                    <a:pt x="4189" y="3196"/>
                    <a:pt x="4139" y="3391"/>
                  </a:cubicBezTo>
                  <a:cubicBezTo>
                    <a:pt x="4089" y="3586"/>
                    <a:pt x="3988" y="3926"/>
                    <a:pt x="3917" y="4146"/>
                  </a:cubicBezTo>
                  <a:cubicBezTo>
                    <a:pt x="3631" y="5018"/>
                    <a:pt x="3522" y="5720"/>
                    <a:pt x="3462" y="7062"/>
                  </a:cubicBezTo>
                  <a:cubicBezTo>
                    <a:pt x="3423" y="7960"/>
                    <a:pt x="3400" y="8150"/>
                    <a:pt x="3300" y="8483"/>
                  </a:cubicBezTo>
                  <a:cubicBezTo>
                    <a:pt x="3124" y="9068"/>
                    <a:pt x="3095" y="9395"/>
                    <a:pt x="3171" y="9939"/>
                  </a:cubicBezTo>
                  <a:cubicBezTo>
                    <a:pt x="3264" y="10599"/>
                    <a:pt x="3172" y="12149"/>
                    <a:pt x="3005" y="12728"/>
                  </a:cubicBezTo>
                  <a:cubicBezTo>
                    <a:pt x="2957" y="12897"/>
                    <a:pt x="2899" y="13215"/>
                    <a:pt x="2875" y="13435"/>
                  </a:cubicBezTo>
                  <a:cubicBezTo>
                    <a:pt x="2842" y="13745"/>
                    <a:pt x="2798" y="13898"/>
                    <a:pt x="2684" y="14114"/>
                  </a:cubicBezTo>
                  <a:cubicBezTo>
                    <a:pt x="2603" y="14267"/>
                    <a:pt x="2450" y="14620"/>
                    <a:pt x="2342" y="14897"/>
                  </a:cubicBezTo>
                  <a:cubicBezTo>
                    <a:pt x="2235" y="15174"/>
                    <a:pt x="2054" y="15638"/>
                    <a:pt x="1942" y="15927"/>
                  </a:cubicBezTo>
                  <a:cubicBezTo>
                    <a:pt x="1829" y="16216"/>
                    <a:pt x="1651" y="16807"/>
                    <a:pt x="1545" y="17241"/>
                  </a:cubicBezTo>
                  <a:cubicBezTo>
                    <a:pt x="1440" y="17675"/>
                    <a:pt x="1285" y="18210"/>
                    <a:pt x="1203" y="18431"/>
                  </a:cubicBezTo>
                  <a:cubicBezTo>
                    <a:pt x="1120" y="18651"/>
                    <a:pt x="1020" y="18957"/>
                    <a:pt x="980" y="19110"/>
                  </a:cubicBezTo>
                  <a:cubicBezTo>
                    <a:pt x="940" y="19263"/>
                    <a:pt x="786" y="19664"/>
                    <a:pt x="638" y="20001"/>
                  </a:cubicBezTo>
                  <a:cubicBezTo>
                    <a:pt x="411" y="20520"/>
                    <a:pt x="0" y="21541"/>
                    <a:pt x="0" y="21587"/>
                  </a:cubicBezTo>
                  <a:cubicBezTo>
                    <a:pt x="0" y="21594"/>
                    <a:pt x="4844" y="21599"/>
                    <a:pt x="10805" y="21600"/>
                  </a:cubicBezTo>
                  <a:cubicBezTo>
                    <a:pt x="16642" y="21598"/>
                    <a:pt x="17313" y="21588"/>
                    <a:pt x="17313" y="21524"/>
                  </a:cubicBezTo>
                  <a:cubicBezTo>
                    <a:pt x="17312" y="21212"/>
                    <a:pt x="17058" y="20106"/>
                    <a:pt x="16795" y="19273"/>
                  </a:cubicBezTo>
                  <a:cubicBezTo>
                    <a:pt x="16708" y="18996"/>
                    <a:pt x="16605" y="18613"/>
                    <a:pt x="16566" y="18421"/>
                  </a:cubicBezTo>
                  <a:cubicBezTo>
                    <a:pt x="16528" y="18230"/>
                    <a:pt x="16433" y="17807"/>
                    <a:pt x="16356" y="17482"/>
                  </a:cubicBezTo>
                  <a:cubicBezTo>
                    <a:pt x="16273" y="17135"/>
                    <a:pt x="16197" y="16659"/>
                    <a:pt x="16173" y="16329"/>
                  </a:cubicBezTo>
                  <a:cubicBezTo>
                    <a:pt x="16138" y="15869"/>
                    <a:pt x="16102" y="15684"/>
                    <a:pt x="15970" y="15314"/>
                  </a:cubicBezTo>
                  <a:cubicBezTo>
                    <a:pt x="15786" y="14794"/>
                    <a:pt x="15768" y="14565"/>
                    <a:pt x="15902" y="14402"/>
                  </a:cubicBezTo>
                  <a:cubicBezTo>
                    <a:pt x="15952" y="14340"/>
                    <a:pt x="16168" y="14158"/>
                    <a:pt x="16382" y="13997"/>
                  </a:cubicBezTo>
                  <a:cubicBezTo>
                    <a:pt x="17120" y="13443"/>
                    <a:pt x="17691" y="12660"/>
                    <a:pt x="17901" y="11914"/>
                  </a:cubicBezTo>
                  <a:cubicBezTo>
                    <a:pt x="17952" y="11735"/>
                    <a:pt x="18035" y="11264"/>
                    <a:pt x="18088" y="10866"/>
                  </a:cubicBezTo>
                  <a:cubicBezTo>
                    <a:pt x="18207" y="9956"/>
                    <a:pt x="18196" y="10003"/>
                    <a:pt x="18434" y="9506"/>
                  </a:cubicBezTo>
                  <a:cubicBezTo>
                    <a:pt x="18543" y="9276"/>
                    <a:pt x="18653" y="8982"/>
                    <a:pt x="18679" y="8852"/>
                  </a:cubicBezTo>
                  <a:cubicBezTo>
                    <a:pt x="18763" y="8425"/>
                    <a:pt x="19054" y="8248"/>
                    <a:pt x="19864" y="8129"/>
                  </a:cubicBezTo>
                  <a:cubicBezTo>
                    <a:pt x="20710" y="8004"/>
                    <a:pt x="21148" y="7920"/>
                    <a:pt x="21314" y="7848"/>
                  </a:cubicBezTo>
                  <a:cubicBezTo>
                    <a:pt x="21384" y="7801"/>
                    <a:pt x="21446" y="7741"/>
                    <a:pt x="21497" y="7676"/>
                  </a:cubicBezTo>
                  <a:cubicBezTo>
                    <a:pt x="21573" y="7558"/>
                    <a:pt x="21600" y="7419"/>
                    <a:pt x="21584" y="7237"/>
                  </a:cubicBezTo>
                  <a:cubicBezTo>
                    <a:pt x="21567" y="7034"/>
                    <a:pt x="21540" y="6976"/>
                    <a:pt x="21419" y="6871"/>
                  </a:cubicBezTo>
                  <a:cubicBezTo>
                    <a:pt x="21313" y="6780"/>
                    <a:pt x="21245" y="6753"/>
                    <a:pt x="21167" y="6772"/>
                  </a:cubicBezTo>
                  <a:cubicBezTo>
                    <a:pt x="21108" y="6786"/>
                    <a:pt x="21045" y="6777"/>
                    <a:pt x="21028" y="6751"/>
                  </a:cubicBezTo>
                  <a:cubicBezTo>
                    <a:pt x="21011" y="6725"/>
                    <a:pt x="20952" y="6704"/>
                    <a:pt x="20896" y="6704"/>
                  </a:cubicBezTo>
                  <a:cubicBezTo>
                    <a:pt x="20840" y="6704"/>
                    <a:pt x="20775" y="6687"/>
                    <a:pt x="20751" y="6666"/>
                  </a:cubicBezTo>
                  <a:cubicBezTo>
                    <a:pt x="20672" y="6597"/>
                    <a:pt x="20392" y="6519"/>
                    <a:pt x="20119" y="6491"/>
                  </a:cubicBezTo>
                  <a:cubicBezTo>
                    <a:pt x="19723" y="6449"/>
                    <a:pt x="19713" y="6407"/>
                    <a:pt x="19965" y="5863"/>
                  </a:cubicBezTo>
                  <a:cubicBezTo>
                    <a:pt x="20264" y="5220"/>
                    <a:pt x="20498" y="4360"/>
                    <a:pt x="20595" y="3542"/>
                  </a:cubicBezTo>
                  <a:cubicBezTo>
                    <a:pt x="20618" y="3341"/>
                    <a:pt x="20679" y="3064"/>
                    <a:pt x="20729" y="2926"/>
                  </a:cubicBezTo>
                  <a:cubicBezTo>
                    <a:pt x="20780" y="2788"/>
                    <a:pt x="20842" y="2532"/>
                    <a:pt x="20868" y="2358"/>
                  </a:cubicBezTo>
                  <a:cubicBezTo>
                    <a:pt x="20893" y="2184"/>
                    <a:pt x="20944" y="1932"/>
                    <a:pt x="20980" y="1798"/>
                  </a:cubicBezTo>
                  <a:cubicBezTo>
                    <a:pt x="21123" y="1266"/>
                    <a:pt x="21154" y="689"/>
                    <a:pt x="21067" y="142"/>
                  </a:cubicBezTo>
                  <a:lnTo>
                    <a:pt x="21045" y="0"/>
                  </a:lnTo>
                  <a:lnTo>
                    <a:pt x="10499" y="0"/>
                  </a:lnTo>
                  <a:lnTo>
                    <a:pt x="10477" y="0"/>
                  </a:lnTo>
                  <a:lnTo>
                    <a:pt x="5426" y="0"/>
                  </a:lnTo>
                  <a:close/>
                </a:path>
              </a:pathLst>
            </a:custGeom>
            <a:ln w="12700" cap="flat">
              <a:noFill/>
              <a:miter lim="400000"/>
            </a:ln>
            <a:effectLst/>
          </p:spPr>
        </p:pic>
        <p:sp>
          <p:nvSpPr>
            <p:cNvPr id="167" name="Círculo"/>
            <p:cNvSpPr/>
            <p:nvPr/>
          </p:nvSpPr>
          <p:spPr>
            <a:xfrm>
              <a:off x="8065126" y="2010593"/>
              <a:ext cx="3145280" cy="3145280"/>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600"/>
              </a:pPr>
              <a:endParaRPr/>
            </a:p>
          </p:txBody>
        </p:sp>
        <p:pic>
          <p:nvPicPr>
            <p:cNvPr id="168" name="DXN-02.png" descr="DXN-02.png"/>
            <p:cNvPicPr>
              <a:picLocks noChangeAspect="1"/>
            </p:cNvPicPr>
            <p:nvPr/>
          </p:nvPicPr>
          <p:blipFill>
            <a:blip r:embed="rId4">
              <a:extLst/>
            </a:blip>
            <a:stretch>
              <a:fillRect/>
            </a:stretch>
          </p:blipFill>
          <p:spPr>
            <a:xfrm>
              <a:off x="8249818" y="2217983"/>
              <a:ext cx="2826698" cy="2730501"/>
            </a:xfrm>
            <a:prstGeom prst="rect">
              <a:avLst/>
            </a:prstGeom>
            <a:ln w="12700" cap="flat">
              <a:noFill/>
              <a:miter lim="400000"/>
            </a:ln>
            <a:effectLst/>
          </p:spPr>
        </p:pic>
      </p:grpSp>
      <p:sp>
        <p:nvSpPr>
          <p:cNvPr id="170"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174" name="Grupo"/>
          <p:cNvGrpSpPr/>
          <p:nvPr/>
        </p:nvGrpSpPr>
        <p:grpSpPr>
          <a:xfrm>
            <a:off x="-2167369" y="11217225"/>
            <a:ext cx="33912058" cy="2691538"/>
            <a:chOff x="0" y="-1"/>
            <a:chExt cx="33912057" cy="2691536"/>
          </a:xfrm>
        </p:grpSpPr>
        <p:sp>
          <p:nvSpPr>
            <p:cNvPr id="171"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172"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173"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175"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176"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177" name="Special Features of DXN Products"/>
          <p:cNvSpPr/>
          <p:nvPr/>
        </p:nvSpPr>
        <p:spPr>
          <a:xfrm>
            <a:off x="2016749" y="952912"/>
            <a:ext cx="10239408" cy="2730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defRPr sz="9600"/>
            </a:lvl1pPr>
          </a:lstStyle>
          <a:p>
            <a:r>
              <a:t>Special Features of DXN Products</a:t>
            </a:r>
          </a:p>
        </p:txBody>
      </p:sp>
      <p:sp>
        <p:nvSpPr>
          <p:cNvPr id="178" name="One Dragon Concept – One Total Company…"/>
          <p:cNvSpPr/>
          <p:nvPr/>
        </p:nvSpPr>
        <p:spPr>
          <a:xfrm>
            <a:off x="1711341" y="5031237"/>
            <a:ext cx="12634532" cy="30480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800"/>
            </a:pPr>
            <a:r>
              <a:rPr b="1">
                <a:latin typeface="Helvetica"/>
                <a:ea typeface="Helvetica"/>
                <a:cs typeface="Helvetica"/>
                <a:sym typeface="Helvetica"/>
              </a:rPr>
              <a:t>One Dragon Concept </a:t>
            </a:r>
            <a:r>
              <a:t>– One Total Company </a:t>
            </a:r>
          </a:p>
          <a:p>
            <a:pPr algn="l">
              <a:defRPr sz="4800"/>
            </a:pPr>
            <a:r>
              <a:t>Unique Production Technology </a:t>
            </a:r>
          </a:p>
          <a:p>
            <a:pPr algn="l">
              <a:defRPr sz="4800"/>
            </a:pPr>
            <a:r>
              <a:t>Fast Moving Consumable Products </a:t>
            </a:r>
          </a:p>
          <a:p>
            <a:pPr algn="l">
              <a:defRPr sz="4800"/>
            </a:pPr>
            <a:r>
              <a:t>Trend Setting Products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ULTIVATES"/>
          <p:cNvSpPr/>
          <p:nvPr/>
        </p:nvSpPr>
        <p:spPr>
          <a:xfrm>
            <a:off x="2195502" y="10214131"/>
            <a:ext cx="380642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rgbClr val="F5D328"/>
                </a:solidFill>
                <a:latin typeface="Helvetica"/>
                <a:ea typeface="Helvetica"/>
                <a:cs typeface="Helvetica"/>
                <a:sym typeface="Helvetica"/>
              </a:defRPr>
            </a:lvl1pPr>
          </a:lstStyle>
          <a:p>
            <a:r>
              <a:t>CULTIVATES</a:t>
            </a:r>
          </a:p>
        </p:txBody>
      </p:sp>
      <p:sp>
        <p:nvSpPr>
          <p:cNvPr id="181" name="MANUFACTURES"/>
          <p:cNvSpPr/>
          <p:nvPr/>
        </p:nvSpPr>
        <p:spPr>
          <a:xfrm>
            <a:off x="9442549" y="10214131"/>
            <a:ext cx="5228333"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rgbClr val="F5D328"/>
                </a:solidFill>
                <a:latin typeface="Helvetica"/>
                <a:ea typeface="Helvetica"/>
                <a:cs typeface="Helvetica"/>
                <a:sym typeface="Helvetica"/>
              </a:defRPr>
            </a:lvl1pPr>
          </a:lstStyle>
          <a:p>
            <a:r>
              <a:t>MANUFACTURES</a:t>
            </a:r>
          </a:p>
        </p:txBody>
      </p:sp>
      <p:sp>
        <p:nvSpPr>
          <p:cNvPr id="182" name="DISTRIBUTES"/>
          <p:cNvSpPr/>
          <p:nvPr/>
        </p:nvSpPr>
        <p:spPr>
          <a:xfrm>
            <a:off x="18223121" y="10214132"/>
            <a:ext cx="417850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4800" b="1">
                <a:solidFill>
                  <a:srgbClr val="F5D328"/>
                </a:solidFill>
                <a:latin typeface="Helvetica"/>
                <a:ea typeface="Helvetica"/>
                <a:cs typeface="Helvetica"/>
                <a:sym typeface="Helvetica"/>
              </a:defRPr>
            </a:lvl1pPr>
          </a:lstStyle>
          <a:p>
            <a:r>
              <a:t>DISTRIBUTES</a:t>
            </a:r>
          </a:p>
        </p:txBody>
      </p:sp>
      <p:sp>
        <p:nvSpPr>
          <p:cNvPr id="183" name="Grupo"/>
          <p:cNvSpPr/>
          <p:nvPr/>
        </p:nvSpPr>
        <p:spPr>
          <a:xfrm rot="21412989">
            <a:off x="5377854" y="6653098"/>
            <a:ext cx="13628292" cy="1118587"/>
          </a:xfrm>
          <a:custGeom>
            <a:avLst/>
            <a:gdLst/>
            <a:ahLst/>
            <a:cxnLst>
              <a:cxn ang="0">
                <a:pos x="wd2" y="hd2"/>
              </a:cxn>
              <a:cxn ang="5400000">
                <a:pos x="wd2" y="hd2"/>
              </a:cxn>
              <a:cxn ang="10800000">
                <a:pos x="wd2" y="hd2"/>
              </a:cxn>
              <a:cxn ang="16200000">
                <a:pos x="wd2" y="hd2"/>
              </a:cxn>
            </a:cxnLst>
            <a:rect l="0" t="0" r="r" b="b"/>
            <a:pathLst>
              <a:path w="21600" h="19690" extrusionOk="0">
                <a:moveTo>
                  <a:pt x="3987" y="0"/>
                </a:moveTo>
                <a:cubicBezTo>
                  <a:pt x="3760" y="0"/>
                  <a:pt x="3533" y="957"/>
                  <a:pt x="3360" y="2878"/>
                </a:cubicBezTo>
                <a:cubicBezTo>
                  <a:pt x="3279" y="3780"/>
                  <a:pt x="3219" y="4821"/>
                  <a:pt x="3176" y="5924"/>
                </a:cubicBezTo>
                <a:lnTo>
                  <a:pt x="0" y="5924"/>
                </a:lnTo>
                <a:lnTo>
                  <a:pt x="0" y="13629"/>
                </a:lnTo>
                <a:lnTo>
                  <a:pt x="3170" y="13629"/>
                </a:lnTo>
                <a:cubicBezTo>
                  <a:pt x="3213" y="14778"/>
                  <a:pt x="3276" y="15859"/>
                  <a:pt x="3360" y="16794"/>
                </a:cubicBezTo>
                <a:cubicBezTo>
                  <a:pt x="3706" y="20636"/>
                  <a:pt x="4267" y="20636"/>
                  <a:pt x="4613" y="16794"/>
                </a:cubicBezTo>
                <a:cubicBezTo>
                  <a:pt x="4697" y="15859"/>
                  <a:pt x="4760" y="14778"/>
                  <a:pt x="4803" y="13629"/>
                </a:cubicBezTo>
                <a:lnTo>
                  <a:pt x="16618" y="13629"/>
                </a:lnTo>
                <a:cubicBezTo>
                  <a:pt x="16661" y="14784"/>
                  <a:pt x="16724" y="15869"/>
                  <a:pt x="16809" y="16808"/>
                </a:cubicBezTo>
                <a:cubicBezTo>
                  <a:pt x="17155" y="20650"/>
                  <a:pt x="17715" y="20650"/>
                  <a:pt x="18061" y="16808"/>
                </a:cubicBezTo>
                <a:cubicBezTo>
                  <a:pt x="18146" y="15869"/>
                  <a:pt x="18209" y="14784"/>
                  <a:pt x="18252" y="13629"/>
                </a:cubicBezTo>
                <a:lnTo>
                  <a:pt x="21600" y="13629"/>
                </a:lnTo>
                <a:lnTo>
                  <a:pt x="21600" y="5924"/>
                </a:lnTo>
                <a:lnTo>
                  <a:pt x="18245" y="5924"/>
                </a:lnTo>
                <a:cubicBezTo>
                  <a:pt x="18202" y="4827"/>
                  <a:pt x="18142" y="3790"/>
                  <a:pt x="18061" y="2892"/>
                </a:cubicBezTo>
                <a:cubicBezTo>
                  <a:pt x="17715" y="-950"/>
                  <a:pt x="17155" y="-950"/>
                  <a:pt x="16809" y="2892"/>
                </a:cubicBezTo>
                <a:cubicBezTo>
                  <a:pt x="16728" y="3790"/>
                  <a:pt x="16667" y="4827"/>
                  <a:pt x="16624" y="5924"/>
                </a:cubicBezTo>
                <a:lnTo>
                  <a:pt x="4798" y="5924"/>
                </a:lnTo>
                <a:cubicBezTo>
                  <a:pt x="4754" y="4821"/>
                  <a:pt x="4694" y="3780"/>
                  <a:pt x="4613" y="2878"/>
                </a:cubicBezTo>
                <a:cubicBezTo>
                  <a:pt x="4440" y="957"/>
                  <a:pt x="4213" y="0"/>
                  <a:pt x="3987" y="0"/>
                </a:cubicBezTo>
                <a:close/>
              </a:path>
            </a:pathLst>
          </a:custGeom>
          <a:solidFill>
            <a:srgbClr val="FFFFFF">
              <a:alpha val="29582"/>
            </a:srgbClr>
          </a:solidFill>
          <a:ln w="12700">
            <a:miter lim="400000"/>
          </a:ln>
        </p:spPr>
        <p:txBody>
          <a:bodyPr lIns="50800" tIns="50800" rIns="50800" bIns="50800" anchor="ctr"/>
          <a:lstStyle/>
          <a:p>
            <a:pPr>
              <a:defRPr sz="3200"/>
            </a:pPr>
            <a:endParaRPr/>
          </a:p>
        </p:txBody>
      </p:sp>
      <p:pic>
        <p:nvPicPr>
          <p:cNvPr id="184" name="gano.jpg" descr="gano.jpg"/>
          <p:cNvPicPr>
            <a:picLocks noChangeAspect="1"/>
          </p:cNvPicPr>
          <p:nvPr/>
        </p:nvPicPr>
        <p:blipFill>
          <a:blip r:embed="rId2">
            <a:extLst/>
          </a:blip>
          <a:srcRect l="3392" t="2" r="28954" b="3"/>
          <a:stretch>
            <a:fillRect/>
          </a:stretch>
        </p:blipFill>
        <p:spPr>
          <a:xfrm>
            <a:off x="1017868" y="4386839"/>
            <a:ext cx="5792950" cy="5651104"/>
          </a:xfrm>
          <a:custGeom>
            <a:avLst/>
            <a:gdLst/>
            <a:ahLst/>
            <a:cxnLst>
              <a:cxn ang="0">
                <a:pos x="wd2" y="hd2"/>
              </a:cxn>
              <a:cxn ang="5400000">
                <a:pos x="wd2" y="hd2"/>
              </a:cxn>
              <a:cxn ang="10800000">
                <a:pos x="wd2" y="hd2"/>
              </a:cxn>
              <a:cxn ang="16200000">
                <a:pos x="wd2" y="hd2"/>
              </a:cxn>
            </a:cxnLst>
            <a:rect l="0" t="0" r="r" b="b"/>
            <a:pathLst>
              <a:path w="19679" h="21600" extrusionOk="0">
                <a:moveTo>
                  <a:pt x="7683" y="0"/>
                </a:moveTo>
                <a:cubicBezTo>
                  <a:pt x="5923" y="443"/>
                  <a:pt x="4251" y="1431"/>
                  <a:pt x="2882" y="2972"/>
                </a:cubicBezTo>
                <a:cubicBezTo>
                  <a:pt x="-961" y="7295"/>
                  <a:pt x="-961" y="14305"/>
                  <a:pt x="2882" y="18628"/>
                </a:cubicBezTo>
                <a:cubicBezTo>
                  <a:pt x="4250" y="20168"/>
                  <a:pt x="5922" y="21157"/>
                  <a:pt x="7680" y="21600"/>
                </a:cubicBezTo>
                <a:lnTo>
                  <a:pt x="11999" y="21600"/>
                </a:lnTo>
                <a:cubicBezTo>
                  <a:pt x="13757" y="21157"/>
                  <a:pt x="15428" y="20168"/>
                  <a:pt x="16796" y="18628"/>
                </a:cubicBezTo>
                <a:cubicBezTo>
                  <a:pt x="20639" y="14305"/>
                  <a:pt x="20639" y="7295"/>
                  <a:pt x="16796" y="2972"/>
                </a:cubicBezTo>
                <a:cubicBezTo>
                  <a:pt x="15427" y="1431"/>
                  <a:pt x="13756" y="443"/>
                  <a:pt x="11997" y="0"/>
                </a:cubicBezTo>
                <a:lnTo>
                  <a:pt x="7683" y="0"/>
                </a:lnTo>
                <a:close/>
              </a:path>
            </a:pathLst>
          </a:custGeom>
          <a:ln w="12700">
            <a:miter lim="400000"/>
          </a:ln>
          <a:effectLst>
            <a:outerShdw blurRad="38100" dist="129374" dir="14714456" rotWithShape="0">
              <a:srgbClr val="000000">
                <a:alpha val="50000"/>
              </a:srgbClr>
            </a:outerShdw>
          </a:effectLst>
        </p:spPr>
      </p:pic>
      <p:pic>
        <p:nvPicPr>
          <p:cNvPr id="185" name="farm-21.jpg" descr="farm-21.jpg"/>
          <p:cNvPicPr>
            <a:picLocks noChangeAspect="1"/>
          </p:cNvPicPr>
          <p:nvPr/>
        </p:nvPicPr>
        <p:blipFill>
          <a:blip r:embed="rId3">
            <a:extLst/>
          </a:blip>
          <a:srcRect l="23048" t="8378" r="15921" b="1"/>
          <a:stretch>
            <a:fillRect/>
          </a:stretch>
        </p:blipFill>
        <p:spPr>
          <a:xfrm>
            <a:off x="8999741" y="3659572"/>
            <a:ext cx="6384457" cy="6383339"/>
          </a:xfrm>
          <a:custGeom>
            <a:avLst/>
            <a:gdLst/>
            <a:ahLst/>
            <a:cxnLst>
              <a:cxn ang="0">
                <a:pos x="wd2" y="hd2"/>
              </a:cxn>
              <a:cxn ang="5400000">
                <a:pos x="wd2" y="hd2"/>
              </a:cxn>
              <a:cxn ang="10800000">
                <a:pos x="wd2" y="hd2"/>
              </a:cxn>
              <a:cxn ang="16200000">
                <a:pos x="wd2" y="hd2"/>
              </a:cxn>
            </a:cxnLst>
            <a:rect l="0" t="0" r="r" b="b"/>
            <a:pathLst>
              <a:path w="19679" h="21600" extrusionOk="0">
                <a:moveTo>
                  <a:pt x="9840" y="0"/>
                </a:moveTo>
                <a:cubicBezTo>
                  <a:pt x="7321" y="0"/>
                  <a:pt x="4803" y="1055"/>
                  <a:pt x="2882" y="3164"/>
                </a:cubicBezTo>
                <a:cubicBezTo>
                  <a:pt x="-961" y="7382"/>
                  <a:pt x="-961" y="14222"/>
                  <a:pt x="2882" y="18440"/>
                </a:cubicBezTo>
                <a:cubicBezTo>
                  <a:pt x="4763" y="20505"/>
                  <a:pt x="7216" y="21557"/>
                  <a:pt x="9682" y="21600"/>
                </a:cubicBezTo>
                <a:lnTo>
                  <a:pt x="9996" y="21600"/>
                </a:lnTo>
                <a:cubicBezTo>
                  <a:pt x="12462" y="21557"/>
                  <a:pt x="14915" y="20505"/>
                  <a:pt x="16796" y="18440"/>
                </a:cubicBezTo>
                <a:cubicBezTo>
                  <a:pt x="20639" y="14222"/>
                  <a:pt x="20639" y="7382"/>
                  <a:pt x="16796" y="3164"/>
                </a:cubicBezTo>
                <a:cubicBezTo>
                  <a:pt x="14875" y="1055"/>
                  <a:pt x="12358" y="0"/>
                  <a:pt x="9840" y="0"/>
                </a:cubicBezTo>
                <a:close/>
              </a:path>
            </a:pathLst>
          </a:custGeom>
          <a:ln w="12700">
            <a:miter lim="400000"/>
          </a:ln>
          <a:effectLst>
            <a:outerShdw blurRad="177800" dist="243407" dir="11115320" rotWithShape="0">
              <a:srgbClr val="000000">
                <a:alpha val="50000"/>
              </a:srgbClr>
            </a:outerShdw>
          </a:effectLst>
        </p:spPr>
      </p:pic>
      <p:pic>
        <p:nvPicPr>
          <p:cNvPr id="186" name="Fotolia_117745018_Subscription_Monthly_M.jpg" descr="Fotolia_117745018_Subscription_Monthly_M.jpg"/>
          <p:cNvPicPr>
            <a:picLocks noChangeAspect="1"/>
          </p:cNvPicPr>
          <p:nvPr/>
        </p:nvPicPr>
        <p:blipFill>
          <a:blip r:embed="rId4">
            <a:extLst/>
          </a:blip>
          <a:srcRect l="25527" t="2763" r="11509" b="2764"/>
          <a:stretch>
            <a:fillRect/>
          </a:stretch>
        </p:blipFill>
        <p:spPr>
          <a:xfrm>
            <a:off x="17504380" y="4269150"/>
            <a:ext cx="5886553" cy="588650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a:effectLst>
            <a:outerShdw blurRad="330200" dist="228798" dir="9502429" rotWithShape="0">
              <a:srgbClr val="000000">
                <a:alpha val="50000"/>
              </a:srgbClr>
            </a:outerShdw>
          </a:effectLst>
        </p:spPr>
      </p:pic>
      <p:sp>
        <p:nvSpPr>
          <p:cNvPr id="187"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191" name="Grupo"/>
          <p:cNvGrpSpPr/>
          <p:nvPr/>
        </p:nvGrpSpPr>
        <p:grpSpPr>
          <a:xfrm>
            <a:off x="-2167369" y="11217225"/>
            <a:ext cx="33912058" cy="2691538"/>
            <a:chOff x="0" y="-1"/>
            <a:chExt cx="33912057" cy="2691536"/>
          </a:xfrm>
        </p:grpSpPr>
        <p:sp>
          <p:nvSpPr>
            <p:cNvPr id="188"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189"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190"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192"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193" name="DXN-02.png" descr="DXN-02.png"/>
          <p:cNvPicPr>
            <a:picLocks noChangeAspect="1"/>
          </p:cNvPicPr>
          <p:nvPr/>
        </p:nvPicPr>
        <p:blipFill>
          <a:blip r:embed="rId5">
            <a:extLst/>
          </a:blip>
          <a:stretch>
            <a:fillRect/>
          </a:stretch>
        </p:blipFill>
        <p:spPr>
          <a:xfrm>
            <a:off x="2383894" y="11910176"/>
            <a:ext cx="1564687" cy="1511438"/>
          </a:xfrm>
          <a:prstGeom prst="rect">
            <a:avLst/>
          </a:prstGeom>
          <a:ln w="12700">
            <a:miter lim="400000"/>
          </a:ln>
        </p:spPr>
      </p:pic>
      <p:sp>
        <p:nvSpPr>
          <p:cNvPr id="194" name="Company Profile"/>
          <p:cNvSpPr/>
          <p:nvPr/>
        </p:nvSpPr>
        <p:spPr>
          <a:xfrm>
            <a:off x="7640878" y="901803"/>
            <a:ext cx="9102244"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Company Profile</a:t>
            </a:r>
          </a:p>
        </p:txBody>
      </p:sp>
      <p:sp>
        <p:nvSpPr>
          <p:cNvPr id="195" name="One Total Company"/>
          <p:cNvSpPr/>
          <p:nvPr/>
        </p:nvSpPr>
        <p:spPr>
          <a:xfrm>
            <a:off x="9193708" y="2504077"/>
            <a:ext cx="5996584"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800" b="1">
                <a:latin typeface="Helvetica"/>
                <a:ea typeface="Helvetica"/>
                <a:cs typeface="Helvetica"/>
                <a:sym typeface="Helvetica"/>
              </a:defRPr>
            </a:lvl1pPr>
          </a:lstStyle>
          <a:p>
            <a:r>
              <a:t>One Total Company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Fotolia_64826387_Subscription_Monthly_XXL.jpg" descr="Fotolia_64826387_Subscription_Monthly_XXL.jpg"/>
          <p:cNvPicPr>
            <a:picLocks noChangeAspect="1"/>
          </p:cNvPicPr>
          <p:nvPr/>
        </p:nvPicPr>
        <p:blipFill>
          <a:blip r:embed="rId2">
            <a:alphaModFix amt="35743"/>
            <a:extLst/>
          </a:blip>
          <a:stretch>
            <a:fillRect/>
          </a:stretch>
        </p:blipFill>
        <p:spPr>
          <a:xfrm>
            <a:off x="-914157" y="-944934"/>
            <a:ext cx="25389646" cy="16926432"/>
          </a:xfrm>
          <a:prstGeom prst="rect">
            <a:avLst/>
          </a:prstGeom>
          <a:ln w="12700">
            <a:miter lim="400000"/>
          </a:ln>
        </p:spPr>
      </p:pic>
      <p:sp>
        <p:nvSpPr>
          <p:cNvPr id="198"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02" name="Grupo"/>
          <p:cNvGrpSpPr/>
          <p:nvPr/>
        </p:nvGrpSpPr>
        <p:grpSpPr>
          <a:xfrm>
            <a:off x="-2167369" y="11217225"/>
            <a:ext cx="33912058" cy="2691538"/>
            <a:chOff x="0" y="-1"/>
            <a:chExt cx="33912057" cy="2691536"/>
          </a:xfrm>
        </p:grpSpPr>
        <p:sp>
          <p:nvSpPr>
            <p:cNvPr id="199"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00"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01"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03"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04"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
        <p:nvSpPr>
          <p:cNvPr id="205" name="One Dragon Concept"/>
          <p:cNvSpPr/>
          <p:nvPr/>
        </p:nvSpPr>
        <p:spPr>
          <a:xfrm>
            <a:off x="6273545" y="901803"/>
            <a:ext cx="11836909"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One Dragon Concept</a:t>
            </a:r>
          </a:p>
        </p:txBody>
      </p:sp>
      <p:sp>
        <p:nvSpPr>
          <p:cNvPr id="206" name="Objectives:"/>
          <p:cNvSpPr/>
          <p:nvPr/>
        </p:nvSpPr>
        <p:spPr>
          <a:xfrm>
            <a:off x="5122386" y="3704890"/>
            <a:ext cx="3197049"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Objectives:</a:t>
            </a:r>
          </a:p>
        </p:txBody>
      </p:sp>
      <p:sp>
        <p:nvSpPr>
          <p:cNvPr id="207" name="To control quality…"/>
          <p:cNvSpPr/>
          <p:nvPr/>
        </p:nvSpPr>
        <p:spPr>
          <a:xfrm>
            <a:off x="5151163" y="4889382"/>
            <a:ext cx="12223111" cy="5257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To control quality</a:t>
            </a:r>
          </a:p>
          <a:p>
            <a:pPr marL="586153" indent="-586153" algn="l">
              <a:buSzPct val="75000"/>
              <a:buChar char="•"/>
              <a:defRPr sz="4800"/>
            </a:pPr>
            <a:r>
              <a:t>To control cost</a:t>
            </a:r>
          </a:p>
          <a:p>
            <a:pPr marL="586153" indent="-586153" algn="l">
              <a:buSzPct val="75000"/>
              <a:buChar char="•"/>
              <a:defRPr sz="4800"/>
            </a:pPr>
            <a:r>
              <a:t>To research and develop own products</a:t>
            </a:r>
          </a:p>
          <a:p>
            <a:pPr marL="586153" indent="-586153" algn="l">
              <a:buSzPct val="75000"/>
              <a:buChar char="•"/>
              <a:defRPr sz="4800"/>
            </a:pPr>
            <a:r>
              <a:t>To ensure maximum payout as bonus</a:t>
            </a:r>
          </a:p>
          <a:p>
            <a:pPr marL="1221153" lvl="1" indent="-586153" algn="l">
              <a:buSzPct val="75000"/>
              <a:buChar char="•"/>
              <a:defRPr sz="4800"/>
            </a:pPr>
            <a:r>
              <a:t>40% Manufacturing cost </a:t>
            </a:r>
          </a:p>
          <a:p>
            <a:pPr marL="1221153" lvl="1" indent="-586153" algn="l">
              <a:buSzPct val="75000"/>
              <a:buChar char="•"/>
              <a:defRPr sz="4800"/>
            </a:pPr>
            <a:r>
              <a:t>60% on marketing, advertisement and outlets saved for bonus payment</a:t>
            </a:r>
          </a:p>
        </p:txBody>
      </p:sp>
      <p:sp>
        <p:nvSpPr>
          <p:cNvPr id="208"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09" name="DXN-02.png" descr="DXN-02.png"/>
          <p:cNvPicPr>
            <a:picLocks noChangeAspect="1"/>
          </p:cNvPicPr>
          <p:nvPr/>
        </p:nvPicPr>
        <p:blipFill>
          <a:blip r:embed="rId3">
            <a:extLst/>
          </a:blip>
          <a:stretch>
            <a:fillRect/>
          </a:stretch>
        </p:blipFill>
        <p:spPr>
          <a:xfrm>
            <a:off x="2383894" y="11910176"/>
            <a:ext cx="1564687" cy="15114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pasted-image.tiff" descr="pasted-image.tiff"/>
          <p:cNvPicPr>
            <a:picLocks noChangeAspect="1"/>
          </p:cNvPicPr>
          <p:nvPr/>
        </p:nvPicPr>
        <p:blipFill>
          <a:blip r:embed="rId2">
            <a:alphaModFix amt="43569"/>
            <a:extLst/>
          </a:blip>
          <a:srcRect l="640"/>
          <a:stretch>
            <a:fillRect/>
          </a:stretch>
        </p:blipFill>
        <p:spPr>
          <a:xfrm>
            <a:off x="8906345" y="-145313"/>
            <a:ext cx="18611062" cy="12478918"/>
          </a:xfrm>
          <a:prstGeom prst="rect">
            <a:avLst/>
          </a:prstGeom>
          <a:ln w="12700">
            <a:miter lim="400000"/>
          </a:ln>
        </p:spPr>
      </p:pic>
      <p:pic>
        <p:nvPicPr>
          <p:cNvPr id="212" name="pasted-image.tiff" descr="pasted-image.tiff"/>
          <p:cNvPicPr>
            <a:picLocks noChangeAspect="1"/>
          </p:cNvPicPr>
          <p:nvPr/>
        </p:nvPicPr>
        <p:blipFill>
          <a:blip r:embed="rId2">
            <a:alphaModFix amt="43569"/>
            <a:extLst/>
          </a:blip>
          <a:srcRect l="292"/>
          <a:stretch>
            <a:fillRect/>
          </a:stretch>
        </p:blipFill>
        <p:spPr>
          <a:xfrm flipH="1">
            <a:off x="-9768564" y="-145313"/>
            <a:ext cx="18676241" cy="12478918"/>
          </a:xfrm>
          <a:prstGeom prst="rect">
            <a:avLst/>
          </a:prstGeom>
          <a:ln w="12700">
            <a:miter lim="400000"/>
          </a:ln>
        </p:spPr>
      </p:pic>
      <p:pic>
        <p:nvPicPr>
          <p:cNvPr id="213" name="edificio.png" descr="edificio.png"/>
          <p:cNvPicPr>
            <a:picLocks noChangeAspect="1"/>
          </p:cNvPicPr>
          <p:nvPr/>
        </p:nvPicPr>
        <p:blipFill>
          <a:blip r:embed="rId3">
            <a:extLst/>
          </a:blip>
          <a:stretch>
            <a:fillRect/>
          </a:stretch>
        </p:blipFill>
        <p:spPr>
          <a:xfrm>
            <a:off x="-7099011" y="-935735"/>
            <a:ext cx="19723912" cy="13149275"/>
          </a:xfrm>
          <a:prstGeom prst="rect">
            <a:avLst/>
          </a:prstGeom>
          <a:ln w="12700">
            <a:miter lim="400000"/>
          </a:ln>
        </p:spPr>
      </p:pic>
      <p:sp>
        <p:nvSpPr>
          <p:cNvPr id="214" name="Cuadrado"/>
          <p:cNvSpPr/>
          <p:nvPr/>
        </p:nvSpPr>
        <p:spPr>
          <a:xfrm>
            <a:off x="-1535009" y="-1736692"/>
            <a:ext cx="1398300" cy="1399712"/>
          </a:xfrm>
          <a:prstGeom prst="rect">
            <a:avLst/>
          </a:prstGeom>
          <a:solidFill>
            <a:srgbClr val="FFFFFF"/>
          </a:solidFill>
          <a:ln w="12700">
            <a:miter lim="400000"/>
          </a:ln>
        </p:spPr>
        <p:txBody>
          <a:bodyPr lIns="50800" tIns="50800" rIns="50800" bIns="50800" anchor="ctr"/>
          <a:lstStyle/>
          <a:p>
            <a:pPr>
              <a:defRPr sz="3600"/>
            </a:pPr>
            <a:endParaRPr/>
          </a:p>
        </p:txBody>
      </p:sp>
      <p:grpSp>
        <p:nvGrpSpPr>
          <p:cNvPr id="218" name="Grupo"/>
          <p:cNvGrpSpPr/>
          <p:nvPr/>
        </p:nvGrpSpPr>
        <p:grpSpPr>
          <a:xfrm>
            <a:off x="-2167369" y="11217225"/>
            <a:ext cx="33912058" cy="2691538"/>
            <a:chOff x="0" y="-1"/>
            <a:chExt cx="33912057" cy="2691536"/>
          </a:xfrm>
        </p:grpSpPr>
        <p:sp>
          <p:nvSpPr>
            <p:cNvPr id="215"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16"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17"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19"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20" name="DXN-02.png" descr="DXN-02.png"/>
          <p:cNvPicPr>
            <a:picLocks noChangeAspect="1"/>
          </p:cNvPicPr>
          <p:nvPr/>
        </p:nvPicPr>
        <p:blipFill>
          <a:blip r:embed="rId4">
            <a:extLst/>
          </a:blip>
          <a:stretch>
            <a:fillRect/>
          </a:stretch>
        </p:blipFill>
        <p:spPr>
          <a:xfrm>
            <a:off x="2383894" y="11910176"/>
            <a:ext cx="1564687" cy="1511438"/>
          </a:xfrm>
          <a:prstGeom prst="rect">
            <a:avLst/>
          </a:prstGeom>
          <a:ln w="12700">
            <a:miter lim="400000"/>
          </a:ln>
        </p:spPr>
      </p:pic>
      <p:sp>
        <p:nvSpPr>
          <p:cNvPr id="221" name="Products"/>
          <p:cNvSpPr/>
          <p:nvPr/>
        </p:nvSpPr>
        <p:spPr>
          <a:xfrm>
            <a:off x="15400916" y="901803"/>
            <a:ext cx="4970375"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Products</a:t>
            </a:r>
          </a:p>
        </p:txBody>
      </p:sp>
      <p:sp>
        <p:nvSpPr>
          <p:cNvPr id="222" name="Unique DXN production technology"/>
          <p:cNvSpPr/>
          <p:nvPr/>
        </p:nvSpPr>
        <p:spPr>
          <a:xfrm>
            <a:off x="12989948" y="3704890"/>
            <a:ext cx="9792310" cy="838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800"/>
            </a:lvl1pPr>
          </a:lstStyle>
          <a:p>
            <a:r>
              <a:t>Unique DXN production technology</a:t>
            </a:r>
          </a:p>
        </p:txBody>
      </p:sp>
      <p:sp>
        <p:nvSpPr>
          <p:cNvPr id="223" name="Tissue culture…"/>
          <p:cNvSpPr/>
          <p:nvPr/>
        </p:nvSpPr>
        <p:spPr>
          <a:xfrm>
            <a:off x="13294864" y="5257682"/>
            <a:ext cx="9182478" cy="4521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Tissue culture</a:t>
            </a:r>
          </a:p>
          <a:p>
            <a:pPr marL="586153" indent="-586153" algn="l">
              <a:buSzPct val="75000"/>
              <a:buChar char="•"/>
              <a:defRPr sz="4800"/>
            </a:pPr>
            <a:r>
              <a:t>Organic cultivation</a:t>
            </a:r>
          </a:p>
          <a:p>
            <a:pPr marL="586153" indent="-586153" algn="l">
              <a:buSzPct val="75000"/>
              <a:buChar char="•"/>
              <a:defRPr sz="4800"/>
            </a:pPr>
            <a:r>
              <a:t>Cold processing</a:t>
            </a:r>
          </a:p>
          <a:p>
            <a:pPr marL="586153" indent="-586153" algn="l">
              <a:buSzPct val="75000"/>
              <a:buChar char="•"/>
              <a:defRPr sz="4800"/>
            </a:pPr>
            <a:r>
              <a:t>Fiber separation</a:t>
            </a:r>
          </a:p>
          <a:p>
            <a:pPr marL="586153" indent="-586153" algn="l">
              <a:buSzPct val="75000"/>
              <a:buChar char="•"/>
              <a:defRPr sz="4800"/>
            </a:pPr>
            <a:r>
              <a:t>Micro / spore powderzation</a:t>
            </a:r>
          </a:p>
          <a:p>
            <a:pPr marL="586153" indent="-586153" algn="l">
              <a:buSzPct val="75000"/>
              <a:buChar char="•"/>
              <a:defRPr sz="4800"/>
            </a:pPr>
            <a:r>
              <a:t>Ultra violet treatment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Fotolia_64826387_Subscription_Monthly_XXL.jpg" descr="Fotolia_64826387_Subscription_Monthly_XXL.jpg"/>
          <p:cNvPicPr>
            <a:picLocks noChangeAspect="1"/>
          </p:cNvPicPr>
          <p:nvPr/>
        </p:nvPicPr>
        <p:blipFill>
          <a:blip r:embed="rId2">
            <a:alphaModFix amt="38362"/>
            <a:extLst/>
          </a:blip>
          <a:stretch>
            <a:fillRect/>
          </a:stretch>
        </p:blipFill>
        <p:spPr>
          <a:xfrm flipH="1">
            <a:off x="-1789659" y="-2510051"/>
            <a:ext cx="28104152" cy="18736102"/>
          </a:xfrm>
          <a:prstGeom prst="rect">
            <a:avLst/>
          </a:prstGeom>
          <a:ln w="12700">
            <a:miter lim="400000"/>
          </a:ln>
        </p:spPr>
      </p:pic>
      <p:pic>
        <p:nvPicPr>
          <p:cNvPr id="227" name="pasted-image.tiff" descr="pasted-image.tiff"/>
          <p:cNvPicPr>
            <a:picLocks noChangeAspect="1"/>
          </p:cNvPicPr>
          <p:nvPr/>
        </p:nvPicPr>
        <p:blipFill>
          <a:blip r:embed="rId3">
            <a:extLst/>
          </a:blip>
          <a:stretch>
            <a:fillRect/>
          </a:stretch>
        </p:blipFill>
        <p:spPr>
          <a:xfrm>
            <a:off x="-115174" y="3255037"/>
            <a:ext cx="10571582" cy="7171057"/>
          </a:xfrm>
          <a:prstGeom prst="rect">
            <a:avLst/>
          </a:prstGeom>
          <a:ln w="12700">
            <a:miter lim="400000"/>
          </a:ln>
        </p:spPr>
      </p:pic>
      <p:sp>
        <p:nvSpPr>
          <p:cNvPr id="228" name="Rectángulo"/>
          <p:cNvSpPr/>
          <p:nvPr/>
        </p:nvSpPr>
        <p:spPr>
          <a:xfrm>
            <a:off x="9044040" y="3255911"/>
            <a:ext cx="16967921" cy="7169308"/>
          </a:xfrm>
          <a:prstGeom prst="rect">
            <a:avLst/>
          </a:prstGeom>
          <a:blipFill>
            <a:blip r:embed="rId4"/>
          </a:blipFill>
          <a:ln w="12700">
            <a:miter lim="400000"/>
          </a:ln>
        </p:spPr>
        <p:txBody>
          <a:bodyPr lIns="50800" tIns="50800" rIns="50800" bIns="50800" anchor="ctr"/>
          <a:lstStyle/>
          <a:p>
            <a:pPr>
              <a:defRPr sz="3600"/>
            </a:pPr>
            <a:endParaRPr/>
          </a:p>
        </p:txBody>
      </p:sp>
      <p:grpSp>
        <p:nvGrpSpPr>
          <p:cNvPr id="232" name="Grupo"/>
          <p:cNvGrpSpPr/>
          <p:nvPr/>
        </p:nvGrpSpPr>
        <p:grpSpPr>
          <a:xfrm>
            <a:off x="-2167369" y="11217225"/>
            <a:ext cx="33912058" cy="2691538"/>
            <a:chOff x="0" y="-1"/>
            <a:chExt cx="33912057" cy="2691536"/>
          </a:xfrm>
        </p:grpSpPr>
        <p:sp>
          <p:nvSpPr>
            <p:cNvPr id="229"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30"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31"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33"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34" name="DXN-02.png" descr="DXN-02.png"/>
          <p:cNvPicPr>
            <a:picLocks noChangeAspect="1"/>
          </p:cNvPicPr>
          <p:nvPr/>
        </p:nvPicPr>
        <p:blipFill>
          <a:blip r:embed="rId5">
            <a:extLst/>
          </a:blip>
          <a:stretch>
            <a:fillRect/>
          </a:stretch>
        </p:blipFill>
        <p:spPr>
          <a:xfrm>
            <a:off x="2383894" y="11910176"/>
            <a:ext cx="1564687" cy="1511438"/>
          </a:xfrm>
          <a:prstGeom prst="rect">
            <a:avLst/>
          </a:prstGeom>
          <a:ln w="12700">
            <a:miter lim="400000"/>
          </a:ln>
        </p:spPr>
      </p:pic>
      <p:sp>
        <p:nvSpPr>
          <p:cNvPr id="235" name="Unique Production Technology"/>
          <p:cNvSpPr/>
          <p:nvPr/>
        </p:nvSpPr>
        <p:spPr>
          <a:xfrm>
            <a:off x="5657404" y="901803"/>
            <a:ext cx="16829533" cy="1562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600"/>
            </a:lvl1pPr>
          </a:lstStyle>
          <a:p>
            <a:r>
              <a:t>Unique Production Technology</a:t>
            </a:r>
          </a:p>
        </p:txBody>
      </p:sp>
      <p:sp>
        <p:nvSpPr>
          <p:cNvPr id="236" name="Tissue Culture to ensure generic values…"/>
          <p:cNvSpPr/>
          <p:nvPr/>
        </p:nvSpPr>
        <p:spPr>
          <a:xfrm>
            <a:off x="9549445" y="3597577"/>
            <a:ext cx="13462266" cy="599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86153" indent="-586153" algn="l">
              <a:buSzPct val="75000"/>
              <a:buChar char="•"/>
              <a:defRPr sz="4800"/>
            </a:pPr>
            <a:r>
              <a:t>Tissue Culture to ensure generic values </a:t>
            </a:r>
          </a:p>
          <a:p>
            <a:pPr marL="586153" indent="-586153" algn="l">
              <a:buSzPct val="75000"/>
              <a:buChar char="•"/>
              <a:defRPr sz="4800"/>
            </a:pPr>
            <a:r>
              <a:t>Organic Cultivation to ensure natural values </a:t>
            </a:r>
          </a:p>
          <a:p>
            <a:pPr marL="586153" indent="-586153" algn="l">
              <a:buSzPct val="75000"/>
              <a:buChar char="•"/>
              <a:defRPr sz="4800"/>
            </a:pPr>
            <a:r>
              <a:t>Cold Processing to avoid heat treatment to preserve the properties of the ingredients </a:t>
            </a:r>
          </a:p>
          <a:p>
            <a:pPr marL="586153" indent="-586153" algn="l">
              <a:buSzPct val="75000"/>
              <a:buChar char="•"/>
              <a:defRPr sz="4800"/>
            </a:pPr>
            <a:r>
              <a:t>Fiber Separation to ensure high concentration </a:t>
            </a:r>
          </a:p>
          <a:p>
            <a:pPr marL="586153" indent="-586153" algn="l">
              <a:buSzPct val="75000"/>
              <a:buChar char="•"/>
              <a:defRPr sz="4800"/>
            </a:pPr>
            <a:r>
              <a:t>Micro/spore Powderization to ensure high nutrient absorption rate </a:t>
            </a:r>
          </a:p>
          <a:p>
            <a:pPr marL="586153" indent="-586153" algn="l">
              <a:buSzPct val="75000"/>
              <a:buChar char="•"/>
              <a:defRPr sz="4800"/>
            </a:pPr>
            <a:r>
              <a:t>Ultra Violet Treatment to remove moisture</a:t>
            </a:r>
          </a:p>
        </p:txBody>
      </p:sp>
      <p:grpSp>
        <p:nvGrpSpPr>
          <p:cNvPr id="240" name="Grupo"/>
          <p:cNvGrpSpPr/>
          <p:nvPr/>
        </p:nvGrpSpPr>
        <p:grpSpPr>
          <a:xfrm>
            <a:off x="-2167369" y="11217225"/>
            <a:ext cx="33912058" cy="2691538"/>
            <a:chOff x="0" y="-1"/>
            <a:chExt cx="33912057" cy="2691536"/>
          </a:xfrm>
        </p:grpSpPr>
        <p:sp>
          <p:nvSpPr>
            <p:cNvPr id="237" name="Figura"/>
            <p:cNvSpPr/>
            <p:nvPr/>
          </p:nvSpPr>
          <p:spPr>
            <a:xfrm rot="10800000">
              <a:off x="0" y="274016"/>
              <a:ext cx="33912058" cy="2417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3399"/>
                  </a:lnTo>
                  <a:lnTo>
                    <a:pt x="17179" y="13399"/>
                  </a:lnTo>
                  <a:lnTo>
                    <a:pt x="18169" y="21600"/>
                  </a:lnTo>
                  <a:lnTo>
                    <a:pt x="19160" y="13399"/>
                  </a:lnTo>
                  <a:lnTo>
                    <a:pt x="21600" y="13399"/>
                  </a:lnTo>
                  <a:lnTo>
                    <a:pt x="21600" y="0"/>
                  </a:lnTo>
                  <a:lnTo>
                    <a:pt x="0" y="0"/>
                  </a:lnTo>
                  <a:close/>
                </a:path>
              </a:pathLst>
            </a:custGeom>
            <a:solidFill>
              <a:srgbClr val="2B4E53"/>
            </a:solidFill>
            <a:ln w="12700" cap="flat">
              <a:noFill/>
              <a:miter lim="400000"/>
            </a:ln>
            <a:effectLst/>
          </p:spPr>
          <p:txBody>
            <a:bodyPr wrap="square" lIns="50800" tIns="50800" rIns="50800" bIns="50800" numCol="1" anchor="ctr">
              <a:noAutofit/>
            </a:bodyPr>
            <a:lstStyle/>
            <a:p>
              <a:pPr>
                <a:defRPr sz="3600"/>
              </a:pPr>
              <a:endParaRPr/>
            </a:p>
          </p:txBody>
        </p:sp>
        <p:sp>
          <p:nvSpPr>
            <p:cNvPr id="238" name="Figura"/>
            <p:cNvSpPr/>
            <p:nvPr/>
          </p:nvSpPr>
          <p:spPr>
            <a:xfrm rot="10800000">
              <a:off x="0" y="0"/>
              <a:ext cx="33912058" cy="1109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FFFC79">
                <a:alpha val="72610"/>
              </a:srgbClr>
            </a:solidFill>
            <a:ln w="12700" cap="flat">
              <a:noFill/>
              <a:miter lim="400000"/>
            </a:ln>
            <a:effectLst/>
          </p:spPr>
          <p:txBody>
            <a:bodyPr wrap="square" lIns="50800" tIns="50800" rIns="50800" bIns="50800" numCol="1" anchor="ctr">
              <a:noAutofit/>
            </a:bodyPr>
            <a:lstStyle/>
            <a:p>
              <a:pPr>
                <a:defRPr sz="3600"/>
              </a:pPr>
              <a:endParaRPr/>
            </a:p>
          </p:txBody>
        </p:sp>
        <p:sp>
          <p:nvSpPr>
            <p:cNvPr id="239" name="Figura"/>
            <p:cNvSpPr/>
            <p:nvPr/>
          </p:nvSpPr>
          <p:spPr>
            <a:xfrm rot="10800000">
              <a:off x="0" y="152852"/>
              <a:ext cx="33912058" cy="11097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36"/>
                  </a:lnTo>
                  <a:lnTo>
                    <a:pt x="17179" y="3736"/>
                  </a:lnTo>
                  <a:lnTo>
                    <a:pt x="18169" y="21600"/>
                  </a:lnTo>
                  <a:lnTo>
                    <a:pt x="19160" y="3736"/>
                  </a:lnTo>
                  <a:lnTo>
                    <a:pt x="21600" y="3736"/>
                  </a:lnTo>
                  <a:lnTo>
                    <a:pt x="21600" y="0"/>
                  </a:lnTo>
                  <a:lnTo>
                    <a:pt x="19160" y="0"/>
                  </a:lnTo>
                  <a:lnTo>
                    <a:pt x="18169" y="17864"/>
                  </a:lnTo>
                  <a:lnTo>
                    <a:pt x="17179" y="0"/>
                  </a:lnTo>
                  <a:lnTo>
                    <a:pt x="0" y="0"/>
                  </a:lnTo>
                  <a:close/>
                </a:path>
              </a:pathLst>
            </a:custGeom>
            <a:solidFill>
              <a:srgbClr val="929000">
                <a:alpha val="72610"/>
              </a:srgbClr>
            </a:solidFill>
            <a:ln w="12700" cap="flat">
              <a:noFill/>
              <a:miter lim="400000"/>
            </a:ln>
            <a:effectLst/>
          </p:spPr>
          <p:txBody>
            <a:bodyPr wrap="square" lIns="50800" tIns="50800" rIns="50800" bIns="50800" numCol="1" anchor="ctr">
              <a:noAutofit/>
            </a:bodyPr>
            <a:lstStyle/>
            <a:p>
              <a:pPr>
                <a:defRPr sz="3600"/>
              </a:pPr>
              <a:endParaRPr/>
            </a:p>
          </p:txBody>
        </p:sp>
      </p:grpSp>
      <p:sp>
        <p:nvSpPr>
          <p:cNvPr id="241" name="Product Knowledge Training"/>
          <p:cNvSpPr/>
          <p:nvPr/>
        </p:nvSpPr>
        <p:spPr>
          <a:xfrm>
            <a:off x="17266966" y="12572660"/>
            <a:ext cx="588233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lvl1pPr>
          </a:lstStyle>
          <a:p>
            <a:r>
              <a:t>Product Knowledge Training</a:t>
            </a:r>
          </a:p>
        </p:txBody>
      </p:sp>
      <p:pic>
        <p:nvPicPr>
          <p:cNvPr id="242" name="DXN-02.png" descr="DXN-02.png"/>
          <p:cNvPicPr>
            <a:picLocks noChangeAspect="1"/>
          </p:cNvPicPr>
          <p:nvPr/>
        </p:nvPicPr>
        <p:blipFill>
          <a:blip r:embed="rId5">
            <a:extLst/>
          </a:blip>
          <a:stretch>
            <a:fillRect/>
          </a:stretch>
        </p:blipFill>
        <p:spPr>
          <a:xfrm>
            <a:off x="2383894" y="11910176"/>
            <a:ext cx="1564687" cy="15114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3257</Words>
  <Application>Microsoft Office PowerPoint</Application>
  <PresentationFormat>Custom</PresentationFormat>
  <Paragraphs>395</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Helvetica</vt:lpstr>
      <vt:lpstr>Helvetica Light</vt:lpstr>
      <vt:lpstr>Helvetica Neue</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Mr Ghani</dc:creator>
  <cp:lastModifiedBy>Fatemi Ghani</cp:lastModifiedBy>
  <cp:revision>4</cp:revision>
  <dcterms:modified xsi:type="dcterms:W3CDTF">2017-07-28T16:11:04Z</dcterms:modified>
</cp:coreProperties>
</file>